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sldIdLst>
    <p:sldId id="315" r:id="rId6"/>
    <p:sldId id="309" r:id="rId7"/>
    <p:sldId id="331" r:id="rId8"/>
    <p:sldId id="330" r:id="rId9"/>
    <p:sldId id="329" r:id="rId10"/>
    <p:sldId id="328" r:id="rId11"/>
    <p:sldId id="327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401">
          <p15:clr>
            <a:srgbClr val="A4A3A4"/>
          </p15:clr>
        </p15:guide>
        <p15:guide id="2" orient="horz" pos="4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C7E"/>
    <a:srgbClr val="932338"/>
    <a:srgbClr val="CC2A2A"/>
    <a:srgbClr val="636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4" autoAdjust="0"/>
    <p:restoredTop sz="96265" autoAdjust="0"/>
  </p:normalViewPr>
  <p:slideViewPr>
    <p:cSldViewPr snapToGrid="0" showGuides="1">
      <p:cViewPr varScale="1">
        <p:scale>
          <a:sx n="60" d="100"/>
          <a:sy n="60" d="100"/>
        </p:scale>
        <p:origin x="840" y="72"/>
      </p:cViewPr>
      <p:guideLst>
        <p:guide pos="7401"/>
        <p:guide orient="horz" pos="4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61764515149135E-2"/>
          <c:y val="3.5372506421869676E-2"/>
          <c:w val="0.93346571690894131"/>
          <c:h val="0.67807398348354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'Fig. 5.1'!$A$24:$B$24</c:f>
              <c:strCache>
                <c:ptCount val="2"/>
                <c:pt idx="0">
                  <c:v>EU sources:</c:v>
                </c:pt>
                <c:pt idx="1">
                  <c:v>TUS 2014 (a)
(1 day)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5.1'!$C$23:$D$23</c:f>
              <c:strCache>
                <c:ptCount val="2"/>
                <c:pt idx="0">
                  <c:v>direct </c:v>
                </c:pt>
                <c:pt idx="1">
                  <c:v>organization-based</c:v>
                </c:pt>
              </c:strCache>
            </c:strRef>
          </c:cat>
          <c:val>
            <c:numRef>
              <c:f>'Fig. 5.1'!$C$24:$D$24</c:f>
              <c:numCache>
                <c:formatCode>General</c:formatCode>
                <c:ptCount val="2"/>
                <c:pt idx="0" formatCode="0.0">
                  <c:v>8</c:v>
                </c:pt>
                <c:pt idx="1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08-4746-B5F2-0E6BADD217F2}"/>
            </c:ext>
          </c:extLst>
        </c:ser>
        <c:ser>
          <c:idx val="1"/>
          <c:order val="1"/>
          <c:tx>
            <c:strRef>
              <c:f>'Fig. 5.1'!$A$25:$B$25</c:f>
              <c:strCache>
                <c:ptCount val="2"/>
                <c:pt idx="0">
                  <c:v>EU sources:</c:v>
                </c:pt>
                <c:pt idx="1">
                  <c:v>EU-SILC 15 (a)
(12 months)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5.1'!$C$23:$D$23</c:f>
              <c:strCache>
                <c:ptCount val="2"/>
                <c:pt idx="0">
                  <c:v>direct </c:v>
                </c:pt>
                <c:pt idx="1">
                  <c:v>organization-based</c:v>
                </c:pt>
              </c:strCache>
            </c:strRef>
          </c:cat>
          <c:val>
            <c:numRef>
              <c:f>'Fig. 5.1'!$C$25:$D$25</c:f>
              <c:numCache>
                <c:formatCode>0.0</c:formatCode>
                <c:ptCount val="2"/>
                <c:pt idx="0">
                  <c:v>11.2</c:v>
                </c:pt>
                <c:pt idx="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08-4746-B5F2-0E6BADD217F2}"/>
            </c:ext>
          </c:extLst>
        </c:ser>
        <c:ser>
          <c:idx val="2"/>
          <c:order val="2"/>
          <c:tx>
            <c:strRef>
              <c:f>'Fig. 5.1'!$A$26:$B$26</c:f>
              <c:strCache>
                <c:ptCount val="2"/>
                <c:pt idx="0">
                  <c:v>ILO MODULE:</c:v>
                </c:pt>
                <c:pt idx="1">
                  <c:v>ADL 2013
(4 weeks)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'Fig. 5.1'!$C$23:$D$23</c:f>
              <c:strCache>
                <c:ptCount val="2"/>
                <c:pt idx="0">
                  <c:v>direct </c:v>
                </c:pt>
                <c:pt idx="1">
                  <c:v>organization-based</c:v>
                </c:pt>
              </c:strCache>
            </c:strRef>
          </c:cat>
          <c:val>
            <c:numRef>
              <c:f>'Fig. 5.1'!$C$26:$D$26</c:f>
              <c:numCache>
                <c:formatCode>0.0</c:formatCode>
                <c:ptCount val="2"/>
                <c:pt idx="0">
                  <c:v>5.8</c:v>
                </c:pt>
                <c:pt idx="1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42496"/>
        <c:axId val="184143056"/>
      </c:barChart>
      <c:catAx>
        <c:axId val="1841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4143056"/>
        <c:crosses val="autoZero"/>
        <c:auto val="1"/>
        <c:lblAlgn val="ctr"/>
        <c:lblOffset val="100"/>
        <c:noMultiLvlLbl val="0"/>
      </c:catAx>
      <c:valAx>
        <c:axId val="18414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4142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992095873293083E-2"/>
          <c:y val="0.76041311821884039"/>
          <c:w val="0.95290144181308123"/>
          <c:h val="0.22409207943005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F835E2-227D-43BA-B3A5-E9E433264387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F5882C-B867-4FE7-97C9-87FBF93DC8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81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070" y="2621956"/>
            <a:ext cx="9818337" cy="2782819"/>
          </a:xfrm>
          <a:effectLst/>
        </p:spPr>
        <p:txBody>
          <a:bodyPr lIns="0" tIns="0" rIns="0" bIns="0" anchor="ctr">
            <a:normAutofit/>
          </a:bodyPr>
          <a:lstStyle>
            <a:lvl1pPr>
              <a:lnSpc>
                <a:spcPts val="3600"/>
              </a:lnSpc>
              <a:defRPr sz="3400" b="0" cap="none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it-IT" dirty="0"/>
              <a:t>FARE CLIC PER MODIFICARE LO STILE DEL TITOLO DELLO SCHEMA FARE CLIC PER MODIFICARE LO STILE DEL TITOLO DELLO SCHEMA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1795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771492F8-659D-4E4C-A49D-B7C56753911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5" y="1287956"/>
            <a:ext cx="3689746" cy="21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spcAft>
                <a:spcPts val="600"/>
              </a:spcAft>
              <a:buNone/>
              <a:defRPr lang="it-IT" sz="12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69184" y="1522956"/>
            <a:ext cx="3689747" cy="108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rgbClr val="63646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184" y="6297672"/>
            <a:ext cx="7481115" cy="18851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A8FC9CB7-7D84-419A-988C-7B8817E18EDB}"/>
              </a:ext>
            </a:extLst>
          </p:cNvPr>
          <p:cNvSpPr/>
          <p:nvPr userDrawn="1"/>
        </p:nvSpPr>
        <p:spPr>
          <a:xfrm>
            <a:off x="463550" y="0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F57BA760-D00A-4F5B-B978-07F3F810367F}"/>
              </a:ext>
            </a:extLst>
          </p:cNvPr>
          <p:cNvSpPr/>
          <p:nvPr userDrawn="1"/>
        </p:nvSpPr>
        <p:spPr>
          <a:xfrm>
            <a:off x="4251325" y="0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617FA033-79E9-4921-B88E-03D9DAACC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37832"/>
            <a:ext cx="2700000" cy="46192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="" xmlns:a16="http://schemas.microsoft.com/office/drawing/2014/main" id="{821E4C3A-67D5-4B9E-B373-7B560EA0839E}"/>
              </a:ext>
            </a:extLst>
          </p:cNvPr>
          <p:cNvSpPr/>
          <p:nvPr userDrawn="1"/>
        </p:nvSpPr>
        <p:spPr>
          <a:xfrm>
            <a:off x="8037513" y="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9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immagini affia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C2F57ACB-1A9A-42A2-B0B9-3C24FCCE916F}"/>
              </a:ext>
            </a:extLst>
          </p:cNvPr>
          <p:cNvSpPr/>
          <p:nvPr userDrawn="1"/>
        </p:nvSpPr>
        <p:spPr>
          <a:xfrm>
            <a:off x="471488" y="1571124"/>
            <a:ext cx="5472112" cy="439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Text Placeholder 3">
            <a:extLst>
              <a:ext uri="{FF2B5EF4-FFF2-40B4-BE49-F238E27FC236}">
                <a16:creationId xmlns="" xmlns:a16="http://schemas.microsoft.com/office/drawing/2014/main" id="{A0C542E8-A419-4B8E-8AE4-1D0DC75ADF26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62922" y="1691683"/>
            <a:ext cx="5304733" cy="38737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="" xmlns:a16="http://schemas.microsoft.com/office/drawing/2014/main" id="{3F3446B5-6360-4947-B444-A1DBFD65527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2922" y="2172243"/>
            <a:ext cx="5304733" cy="366873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20" name="Rectangle 8">
            <a:extLst>
              <a:ext uri="{FF2B5EF4-FFF2-40B4-BE49-F238E27FC236}">
                <a16:creationId xmlns="" xmlns:a16="http://schemas.microsoft.com/office/drawing/2014/main" id="{D17306DB-EF2B-46DB-BE4C-67BA4581EC8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0">
            <a:extLst>
              <a:ext uri="{FF2B5EF4-FFF2-40B4-BE49-F238E27FC236}">
                <a16:creationId xmlns="" xmlns:a16="http://schemas.microsoft.com/office/drawing/2014/main" id="{27663729-5A18-460D-BCC5-1C121255BEC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9">
            <a:extLst>
              <a:ext uri="{FF2B5EF4-FFF2-40B4-BE49-F238E27FC236}">
                <a16:creationId xmlns="" xmlns:a16="http://schemas.microsoft.com/office/drawing/2014/main" id="{88AE038F-3265-4340-AFAF-203DBF97366C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Immagine 24">
            <a:extLst>
              <a:ext uri="{FF2B5EF4-FFF2-40B4-BE49-F238E27FC236}">
                <a16:creationId xmlns="" xmlns:a16="http://schemas.microsoft.com/office/drawing/2014/main" id="{5203E877-BB68-4C3E-A95D-262A3B383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ooter Placeholder 4">
            <a:extLst>
              <a:ext uri="{FF2B5EF4-FFF2-40B4-BE49-F238E27FC236}">
                <a16:creationId xmlns="" xmlns:a16="http://schemas.microsoft.com/office/drawing/2014/main" id="{DDB77A0D-9AB4-48A1-82C5-A09A7D4F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5">
            <a:extLst>
              <a:ext uri="{FF2B5EF4-FFF2-40B4-BE49-F238E27FC236}">
                <a16:creationId xmlns="" xmlns:a16="http://schemas.microsoft.com/office/drawing/2014/main" id="{ABB3C7F1-D02D-4858-A51B-B1211EF06E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405108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2E11952F-B65E-4BC4-A306-BA5F2E5E1051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Text Placeholder 3">
            <a:extLst>
              <a:ext uri="{FF2B5EF4-FFF2-40B4-BE49-F238E27FC236}">
                <a16:creationId xmlns="" xmlns:a16="http://schemas.microsoft.com/office/drawing/2014/main" id="{10FF5994-804D-479E-8547-F402AE8DD1D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="" xmlns:a16="http://schemas.microsoft.com/office/drawing/2014/main" id="{4C0547B4-6D28-4C23-830C-984AB52D9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ascalia+grafico o tavol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83042" cy="6625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86" y="2319687"/>
            <a:ext cx="11283042" cy="3630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D0FB10A6-C138-494B-9E13-24A27B828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A4B33C25-F53C-40FF-87FE-5A1021509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Rectangle 8">
            <a:extLst>
              <a:ext uri="{FF2B5EF4-FFF2-40B4-BE49-F238E27FC236}">
                <a16:creationId xmlns="" xmlns:a16="http://schemas.microsoft.com/office/drawing/2014/main" id="{96897485-CF07-4D6A-ABB8-A29D7DC5710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="" xmlns:a16="http://schemas.microsoft.com/office/drawing/2014/main" id="{BC91E05A-8494-49B6-B257-61F68DA8B315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="" xmlns:a16="http://schemas.microsoft.com/office/drawing/2014/main" id="{422199A7-2A62-43D5-872A-CD0B9A3D6E61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lide Number Placeholder 5">
            <a:extLst>
              <a:ext uri="{FF2B5EF4-FFF2-40B4-BE49-F238E27FC236}">
                <a16:creationId xmlns="" xmlns:a16="http://schemas.microsoft.com/office/drawing/2014/main" id="{1B2ED1D9-25D5-4BB7-87C2-D519D93363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18A4B74D-95FF-4ECC-AED0-C183993F8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8324380-A91B-40DB-8B06-87F1716A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9376CEDB-6160-4575-AAD8-45EA5C0ED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86" y="1796902"/>
            <a:ext cx="11283042" cy="1839433"/>
          </a:xfrm>
          <a:effectLst/>
        </p:spPr>
        <p:txBody>
          <a:bodyPr anchor="ctr">
            <a:noAutofit/>
          </a:bodyPr>
          <a:lstStyle>
            <a:lvl1pPr algn="ctr">
              <a:defRPr sz="70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05894EA2-4831-F84E-BBDE-8E89A3516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683529"/>
            <a:ext cx="5624623" cy="423612"/>
          </a:xfrm>
        </p:spPr>
        <p:txBody>
          <a:bodyPr spcCol="360000" anchor="ctr">
            <a:noAutofit/>
          </a:bodyPr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02837C0E-8F15-489B-800B-6F1CBBB23F06}"/>
              </a:ext>
            </a:extLst>
          </p:cNvPr>
          <p:cNvSpPr/>
          <p:nvPr userDrawn="1"/>
        </p:nvSpPr>
        <p:spPr>
          <a:xfrm>
            <a:off x="463550" y="5773825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1C3885B9-D4F0-42E8-A6EE-EB419237E845}"/>
              </a:ext>
            </a:extLst>
          </p:cNvPr>
          <p:cNvSpPr/>
          <p:nvPr userDrawn="1"/>
        </p:nvSpPr>
        <p:spPr>
          <a:xfrm>
            <a:off x="4251325" y="5773825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1F54AFB7-6D67-44BA-975B-F9E2C29BB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092375"/>
            <a:ext cx="2700000" cy="461927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B4CD4512-1FFA-4544-ACEE-31F0A9CA9D05}"/>
              </a:ext>
            </a:extLst>
          </p:cNvPr>
          <p:cNvSpPr/>
          <p:nvPr userDrawn="1"/>
        </p:nvSpPr>
        <p:spPr>
          <a:xfrm>
            <a:off x="8037513" y="679085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39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81153"/>
          </a:xfrm>
        </p:spPr>
        <p:txBody>
          <a:bodyPr lIns="0" tIns="0" rIns="0" bIns="0">
            <a:noAutofit/>
          </a:bodyPr>
          <a:lstStyle>
            <a:lvl1pPr marL="285750" indent="-285750"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C2053620-96AC-EF47-823B-D2E90BBCE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FF4E3F12-6C4D-C642-90EC-9F9AE316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6BE73488-10D2-46C5-8886-B5262B4036E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>
            <a:extLst>
              <a:ext uri="{FF2B5EF4-FFF2-40B4-BE49-F238E27FC236}">
                <a16:creationId xmlns="" xmlns:a16="http://schemas.microsoft.com/office/drawing/2014/main" id="{9DFCC48B-BCC3-4AAB-8EE4-592BE912D5A8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02EE5703-F2FA-4A41-8927-030A564B0F80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05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725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86F2967F-3AC1-482F-9FA1-FB5058E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="" xmlns:a16="http://schemas.microsoft.com/office/drawing/2014/main" id="{BB147208-B303-4867-B415-427BFDB712A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3AC1916D-DE81-4DEB-837D-9B1EBBEBAB9E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EA5C2815-3F5D-4F03-A9B8-AD61D140AB8F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="" xmlns:a16="http://schemas.microsoft.com/office/drawing/2014/main" id="{211B9727-26D5-42C6-AA8E-16F0A9551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3DB52600-6114-4FF8-A64F-1419078C0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="" xmlns:a16="http://schemas.microsoft.com/office/drawing/2014/main" id="{C98E623A-5D96-4DDD-91E6-E567C5082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8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76765" cy="4472526"/>
          </a:xfrm>
        </p:spPr>
        <p:txBody>
          <a:bodyPr lIns="0" tIns="0" rIns="0" bIns="0" numCol="2" spcCol="54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="" xmlns:a16="http://schemas.microsoft.com/office/drawing/2014/main" id="{85F80FCE-DB62-4AE9-8E37-C5ECE83CEA2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5337BA55-D4F4-482D-9902-A7DF343CF4BD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1E77F523-A47D-4ED1-A730-DF546267408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="" xmlns:a16="http://schemas.microsoft.com/office/drawing/2014/main" id="{B35A5DA5-9B3D-430B-9B7D-12A49C896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BC87520E-C40B-4CBE-A2FA-D2587AA99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="" xmlns:a16="http://schemas.microsoft.com/office/drawing/2014/main" id="{98ED1510-B77E-4E58-8FB2-F06301CA4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7" y="1557337"/>
            <a:ext cx="11269308" cy="4392613"/>
          </a:xfrm>
        </p:spPr>
        <p:txBody>
          <a:bodyPr lIns="0" tIns="0" rIns="0" bIns="0" numCol="3" spcCol="432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="" xmlns:a16="http://schemas.microsoft.com/office/drawing/2014/main" id="{A97EA33F-8FE6-43F7-B87B-F8A75881DC82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4457ED34-8FD7-4334-B58D-DE5268F487B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DE95361B-2753-4630-8435-D8D6DFA2E2B3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="" xmlns:a16="http://schemas.microsoft.com/office/drawing/2014/main" id="{9953CB5C-8C23-4943-AA23-507887A04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2EA2B975-3B1B-40A2-9512-420987E41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="" xmlns:a16="http://schemas.microsoft.com/office/drawing/2014/main" id="{2FD83117-18D4-4F50-B150-B24C3ADCC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7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+grafic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8081963" y="1557338"/>
            <a:ext cx="365378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519" y="1557338"/>
            <a:ext cx="7305513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8FE997AC-2DEF-4982-9219-0DE8E80C2C1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8162224" y="1696688"/>
            <a:ext cx="3492000" cy="4572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="" xmlns:a16="http://schemas.microsoft.com/office/drawing/2014/main" id="{5014FC49-70B3-48C6-AAEA-1B6DEB76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222" y="2261938"/>
            <a:ext cx="3492000" cy="360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8" name="Rectangle 8">
            <a:extLst>
              <a:ext uri="{FF2B5EF4-FFF2-40B4-BE49-F238E27FC236}">
                <a16:creationId xmlns="" xmlns:a16="http://schemas.microsoft.com/office/drawing/2014/main" id="{BFF0EAD9-FB2A-4B10-AC7E-2867676F5114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4DE85F56-C820-4265-A4F2-F29B8154D70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="" xmlns:a16="http://schemas.microsoft.com/office/drawing/2014/main" id="{6D6C4BEC-89CF-43B7-9CD5-49EE71B2792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magine 20">
            <a:extLst>
              <a:ext uri="{FF2B5EF4-FFF2-40B4-BE49-F238E27FC236}">
                <a16:creationId xmlns="" xmlns:a16="http://schemas.microsoft.com/office/drawing/2014/main" id="{665B96CC-8D49-494F-9C8A-BD853513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ooter Placeholder 4">
            <a:extLst>
              <a:ext uri="{FF2B5EF4-FFF2-40B4-BE49-F238E27FC236}">
                <a16:creationId xmlns="" xmlns:a16="http://schemas.microsoft.com/office/drawing/2014/main" id="{C1DD249C-FFFA-4674-9CB5-ABEFDF504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48756CF5-11CA-40E9-BF7A-4F15C16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1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piccolo+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25132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895" y="1557338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36695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=""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694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=""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6C03E07E-3B47-479C-ADF1-A58628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+ colonna libera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7307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439" y="1560749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8870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=""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69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=""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FB3668A3-50F9-4865-BCB1-15BD808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4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à testo+metà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5472000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1BE1843A-CB5F-4920-B032-23C22AAE931F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="" xmlns:a16="http://schemas.microsoft.com/office/drawing/2014/main" id="{22E57A97-B19C-4884-84CD-94CF8F62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EBDED907-CBCE-4C48-8974-1732296AB56B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="" xmlns:a16="http://schemas.microsoft.com/office/drawing/2014/main" id="{F1D4BD23-7064-4A1A-B3B8-22936DC971A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45DD4428-CB25-4CE0-B3BD-9E45A9B024CE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ACFFE7A2-271E-4180-8862-1207E565D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0A34ABB8-E594-41C5-B46B-F19275F5E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EB9757BE-24B5-4D77-9B24-FA59816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=""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4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939800"/>
            <a:ext cx="11204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03438"/>
            <a:ext cx="112045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0" r:id="rId8"/>
    <p:sldLayoutId id="2147483714" r:id="rId9"/>
    <p:sldLayoutId id="2147483716" r:id="rId10"/>
    <p:sldLayoutId id="2147483715" r:id="rId11"/>
    <p:sldLayoutId id="2147483717" r:id="rId12"/>
    <p:sldLayoutId id="2147483718" r:id="rId13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rtl="0" fontAlgn="t">
        <a:spcBef>
          <a:spcPct val="0"/>
        </a:spcBef>
        <a:spcAft>
          <a:spcPts val="1200"/>
        </a:spcAft>
        <a:buClr>
          <a:srgbClr val="CC2A2A"/>
        </a:buClr>
        <a:buSzPct val="10000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6475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6838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er.com/gp/book/9783030705459" TargetMode="External"/><Relationship Id="rId2" Type="http://schemas.openxmlformats.org/officeDocument/2006/relationships/hyperlink" Target="mailto:tania.cappadozzi@istat.it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60BFAD7-8051-44E7-952E-F8647A1CB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070" y="2621956"/>
            <a:ext cx="9823303" cy="2782819"/>
          </a:xfrm>
        </p:spPr>
        <p:txBody>
          <a:bodyPr>
            <a:normAutofit/>
          </a:bodyPr>
          <a:lstStyle/>
          <a:p>
            <a:r>
              <a:rPr lang="en-US" b="1" dirty="0" smtClean="0"/>
              <a:t>MEASURING VOLUNTEER 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Experiences from Italy</a:t>
            </a:r>
            <a:endParaRPr lang="en-US" sz="3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ADFE67CC-0EAE-4BEC-A961-535FE506A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5"/>
            <a:ext cx="9107953" cy="210286"/>
          </a:xfrm>
        </p:spPr>
        <p:txBody>
          <a:bodyPr/>
          <a:lstStyle/>
          <a:p>
            <a:r>
              <a:rPr lang="it-IT" dirty="0"/>
              <a:t>Istat | </a:t>
            </a:r>
            <a:r>
              <a:rPr lang="en-US" dirty="0"/>
              <a:t>Division for population register, demographic and living conditions </a:t>
            </a:r>
            <a:r>
              <a:rPr lang="en-US" dirty="0" smtClean="0"/>
              <a:t>statistics - </a:t>
            </a:r>
            <a:r>
              <a:rPr lang="en-US" dirty="0"/>
              <a:t>Time Use Survey and Measurement of volunteer work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F54B89B-F96C-4A34-BA9E-083269BE1EC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4" y="1297826"/>
            <a:ext cx="4888879" cy="225130"/>
          </a:xfrm>
        </p:spPr>
        <p:txBody>
          <a:bodyPr/>
          <a:lstStyle/>
          <a:p>
            <a:r>
              <a:rPr lang="it-IT" dirty="0" smtClean="0"/>
              <a:t>4 March 2021</a:t>
            </a:r>
            <a:endParaRPr lang="it-IT" dirty="0"/>
          </a:p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353B436-6816-4A46-BDBE-42E64EB27CB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9185" y="1522956"/>
            <a:ext cx="3557384" cy="1460876"/>
          </a:xfrm>
        </p:spPr>
        <p:txBody>
          <a:bodyPr/>
          <a:lstStyle/>
          <a:p>
            <a:r>
              <a:rPr lang="it-IT" dirty="0"/>
              <a:t>SWVR Online </a:t>
            </a:r>
            <a:r>
              <a:rPr lang="en-US" dirty="0" smtClean="0"/>
              <a:t>Dialogue</a:t>
            </a:r>
            <a:r>
              <a:rPr lang="it-IT" dirty="0" smtClean="0"/>
              <a:t> </a:t>
            </a:r>
            <a:r>
              <a:rPr lang="it-IT" dirty="0"/>
              <a:t>#1 </a:t>
            </a:r>
            <a:r>
              <a:rPr lang="it-IT" dirty="0" smtClean="0"/>
              <a:t>MEASURING </a:t>
            </a:r>
            <a:r>
              <a:rPr lang="it-IT" dirty="0"/>
              <a:t>THE INVISIBLE </a:t>
            </a:r>
            <a:r>
              <a:rPr lang="it-IT" dirty="0" smtClean="0"/>
              <a:t>WORK</a:t>
            </a:r>
          </a:p>
          <a:p>
            <a:r>
              <a:rPr lang="en-US" dirty="0"/>
              <a:t>Tools and approaches for measuring volunteer </a:t>
            </a:r>
            <a:r>
              <a:rPr lang="en-US" dirty="0" smtClean="0"/>
              <a:t>work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="" xmlns:a16="http://schemas.microsoft.com/office/drawing/2014/main" id="{1D87B255-EFEE-4DEF-9FE3-EB4831764892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it-IT" dirty="0" smtClean="0"/>
              <a:t>Tania Cappadozzi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70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468895" y="1236496"/>
            <a:ext cx="11264002" cy="50459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it-IT" sz="2000" b="1" dirty="0" smtClean="0"/>
              <a:t>Time Use Survey </a:t>
            </a:r>
            <a:r>
              <a:rPr lang="en-US" altLang="it-IT" sz="2000" dirty="0" smtClean="0"/>
              <a:t>(2002-2003, 2008-2009, 2013-2014; </a:t>
            </a:r>
            <a:r>
              <a:rPr lang="en-US" altLang="it-IT" sz="2000" b="1" i="1" dirty="0" smtClean="0"/>
              <a:t>planned 2021-2022</a:t>
            </a:r>
            <a:r>
              <a:rPr lang="en-US" altLang="it-IT" sz="2000" dirty="0" smtClean="0"/>
              <a:t>). </a:t>
            </a:r>
          </a:p>
          <a:p>
            <a:pPr>
              <a:spcBef>
                <a:spcPts val="0"/>
              </a:spcBef>
              <a:defRPr/>
            </a:pPr>
            <a:r>
              <a:rPr lang="en-US" altLang="it-IT" sz="2000" b="1" dirty="0" err="1" smtClean="0"/>
              <a:t>Eu</a:t>
            </a:r>
            <a:r>
              <a:rPr lang="en-US" altLang="it-IT" sz="2000" b="1" dirty="0" smtClean="0"/>
              <a:t>- </a:t>
            </a:r>
            <a:r>
              <a:rPr lang="en-US" altLang="it-IT" sz="2000" b="1" dirty="0" err="1" smtClean="0"/>
              <a:t>Silc</a:t>
            </a:r>
            <a:r>
              <a:rPr lang="en-US" altLang="it-IT" sz="2000" b="1" dirty="0" smtClean="0"/>
              <a:t> </a:t>
            </a:r>
            <a:r>
              <a:rPr lang="en-US" altLang="it-IT" sz="2000" dirty="0" smtClean="0"/>
              <a:t>- Module on social and cultural participation (2006, 2015; </a:t>
            </a:r>
            <a:r>
              <a:rPr lang="en-US" altLang="it-IT" sz="2000" b="1" i="1" dirty="0" smtClean="0"/>
              <a:t>planned 2022</a:t>
            </a:r>
            <a:r>
              <a:rPr lang="en-US" altLang="it-IT" sz="2000" dirty="0" smtClean="0"/>
              <a:t>)</a:t>
            </a:r>
            <a:r>
              <a:rPr lang="en-US" altLang="it-IT" sz="2000" b="1" dirty="0" smtClean="0">
                <a:solidFill>
                  <a:srgbClr val="CC2A2A"/>
                </a:solidFill>
              </a:rPr>
              <a:t> </a:t>
            </a:r>
          </a:p>
          <a:p>
            <a:pPr>
              <a:spcBef>
                <a:spcPts val="0"/>
              </a:spcBef>
              <a:defRPr/>
            </a:pPr>
            <a:r>
              <a:rPr lang="en-GB" sz="2000" b="1" dirty="0" smtClean="0"/>
              <a:t>Main advantage: </a:t>
            </a:r>
            <a:r>
              <a:rPr lang="en-GB" sz="2000" dirty="0" smtClean="0"/>
              <a:t>both </a:t>
            </a:r>
            <a:r>
              <a:rPr lang="en-GB" sz="2000" dirty="0"/>
              <a:t>sources </a:t>
            </a:r>
            <a:r>
              <a:rPr lang="en-GB" sz="2000" dirty="0" smtClean="0"/>
              <a:t>are </a:t>
            </a:r>
            <a:r>
              <a:rPr lang="en-GB" sz="2000" dirty="0"/>
              <a:t>harmonized at EU level, so the data collected are completely </a:t>
            </a:r>
            <a:r>
              <a:rPr lang="en-GB" sz="2000" b="1" dirty="0"/>
              <a:t>comparable among European countries</a:t>
            </a:r>
            <a:r>
              <a:rPr lang="en-GB" sz="2000" dirty="0"/>
              <a:t>. </a:t>
            </a:r>
            <a:endParaRPr lang="en-GB" sz="2000" dirty="0" smtClean="0"/>
          </a:p>
          <a:p>
            <a:pPr>
              <a:spcBef>
                <a:spcPts val="0"/>
              </a:spcBef>
              <a:defRPr/>
            </a:pPr>
            <a:r>
              <a:rPr lang="en-GB" sz="2000" b="1" dirty="0"/>
              <a:t>Main </a:t>
            </a:r>
            <a:r>
              <a:rPr lang="en-GB" sz="2000" b="1" dirty="0" smtClean="0"/>
              <a:t>disadvantage </a:t>
            </a:r>
            <a:r>
              <a:rPr lang="en-GB" sz="2000" dirty="0" smtClean="0"/>
              <a:t>these </a:t>
            </a:r>
            <a:r>
              <a:rPr lang="en-GB" sz="2000" dirty="0"/>
              <a:t>surveys do not have a specific focus on volunteer work, so the information collected is scarce and presents some </a:t>
            </a:r>
            <a:r>
              <a:rPr lang="en-GB" sz="2000" dirty="0" smtClean="0"/>
              <a:t>problems</a:t>
            </a:r>
            <a:r>
              <a:rPr lang="en-GB" sz="2000" dirty="0"/>
              <a:t> </a:t>
            </a:r>
            <a:r>
              <a:rPr lang="en-GB" sz="2000" dirty="0" smtClean="0"/>
              <a:t>(the </a:t>
            </a:r>
            <a:r>
              <a:rPr lang="en-GB" sz="2000" dirty="0"/>
              <a:t>definitions are not uniform and reference </a:t>
            </a:r>
            <a:r>
              <a:rPr lang="en-GB" sz="2000" dirty="0" smtClean="0"/>
              <a:t>periods </a:t>
            </a:r>
            <a:r>
              <a:rPr lang="en-GB" sz="2000" dirty="0"/>
              <a:t>are </a:t>
            </a:r>
            <a:r>
              <a:rPr lang="en-GB" sz="2000" dirty="0" smtClean="0"/>
              <a:t>non-homogeneous). </a:t>
            </a:r>
            <a:r>
              <a:rPr lang="en-GB" sz="2000" dirty="0"/>
              <a:t>This generates a </a:t>
            </a:r>
            <a:r>
              <a:rPr lang="en-GB" sz="2000" b="1" dirty="0"/>
              <a:t>blurred image of </a:t>
            </a:r>
            <a:r>
              <a:rPr lang="en-GB" sz="2000" b="1" dirty="0" smtClean="0"/>
              <a:t>volunteering</a:t>
            </a:r>
          </a:p>
          <a:p>
            <a:pPr>
              <a:spcBef>
                <a:spcPts val="0"/>
              </a:spcBef>
              <a:defRPr/>
            </a:pPr>
            <a:endParaRPr lang="en-GB" sz="2000" dirty="0" smtClean="0"/>
          </a:p>
          <a:p>
            <a:pPr>
              <a:spcBef>
                <a:spcPts val="0"/>
              </a:spcBef>
              <a:defRPr/>
            </a:pPr>
            <a:endParaRPr lang="en-GB" sz="300" dirty="0"/>
          </a:p>
          <a:p>
            <a:pPr>
              <a:spcBef>
                <a:spcPts val="0"/>
              </a:spcBef>
              <a:defRPr/>
            </a:pPr>
            <a:r>
              <a:rPr lang="en-GB" sz="2000" dirty="0" smtClean="0"/>
              <a:t>In </a:t>
            </a:r>
            <a:r>
              <a:rPr lang="en-GB" sz="2000" dirty="0"/>
              <a:t>this first edition we used as survey platform </a:t>
            </a:r>
            <a:r>
              <a:rPr lang="en-GB" sz="2000" b="1" dirty="0"/>
              <a:t>The Multipurpose Social Survey on households “Aspects of Daily Life”</a:t>
            </a:r>
            <a:r>
              <a:rPr lang="en-GB" sz="2000" dirty="0"/>
              <a:t>, a survey that my Institute conducts annually and which collects a lot of information on the quality of life of Italian </a:t>
            </a:r>
            <a:r>
              <a:rPr lang="en-GB" sz="2000" dirty="0" smtClean="0"/>
              <a:t>citizens.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4" y="118755"/>
            <a:ext cx="11450389" cy="769441"/>
          </a:xfrm>
        </p:spPr>
        <p:txBody>
          <a:bodyPr/>
          <a:lstStyle/>
          <a:p>
            <a:r>
              <a:rPr lang="en-US" dirty="0" smtClean="0"/>
              <a:t>European harmonized Sources </a:t>
            </a:r>
            <a:r>
              <a:rPr lang="en-US" dirty="0"/>
              <a:t>on </a:t>
            </a:r>
            <a:r>
              <a:rPr lang="en-US" dirty="0" smtClean="0"/>
              <a:t>Volunteering conducted in Italy </a:t>
            </a:r>
            <a:br>
              <a:rPr lang="en-US" dirty="0" smtClean="0"/>
            </a:br>
            <a:r>
              <a:rPr lang="en-US" dirty="0" smtClean="0"/>
              <a:t>(surveys on households)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MEASURING VOLUNTEER </a:t>
            </a:r>
            <a:r>
              <a:rPr lang="en-US" b="1" dirty="0" smtClean="0"/>
              <a:t>WORK. </a:t>
            </a:r>
            <a:r>
              <a:rPr lang="en-US" dirty="0" smtClean="0"/>
              <a:t>Experiences </a:t>
            </a:r>
            <a:r>
              <a:rPr lang="en-US" dirty="0"/>
              <a:t>from </a:t>
            </a:r>
            <a:r>
              <a:rPr lang="en-US" dirty="0" smtClean="0"/>
              <a:t>Italy | t. </a:t>
            </a:r>
            <a:r>
              <a:rPr lang="en-US" dirty="0" err="1" smtClean="0"/>
              <a:t>cAPPADOZZI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reccia a destra 5"/>
          <p:cNvSpPr/>
          <p:nvPr/>
        </p:nvSpPr>
        <p:spPr>
          <a:xfrm>
            <a:off x="612751" y="4144741"/>
            <a:ext cx="1120320" cy="770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876926" y="4345086"/>
            <a:ext cx="99998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2013 - The Adoption of the ILO Manual on the Measurement of Volunteer Work</a:t>
            </a:r>
            <a:endParaRPr lang="it-IT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2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9241A13-9DE3-4800-9EDF-F0F666F0DB7A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643087" y="1636853"/>
            <a:ext cx="7253812" cy="457386"/>
          </a:xfrm>
        </p:spPr>
        <p:txBody>
          <a:bodyPr/>
          <a:lstStyle/>
          <a:p>
            <a:r>
              <a:rPr lang="en-US" dirty="0" smtClean="0"/>
              <a:t>VOLUNTEERING RATES IN ITALY BY TYPE OF SOURCE</a:t>
            </a:r>
            <a:endParaRPr lang="it-IT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xmlns="" id="{708AC2E6-6FF9-4CEA-AB6C-1F3A68C64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</p:spPr>
        <p:txBody>
          <a:bodyPr/>
          <a:lstStyle/>
          <a:p>
            <a:r>
              <a:rPr lang="en-US" altLang="it-IT" dirty="0"/>
              <a:t>Different </a:t>
            </a:r>
            <a:r>
              <a:rPr lang="en-US" altLang="it-IT" dirty="0" smtClean="0"/>
              <a:t>definitions, different </a:t>
            </a:r>
            <a:r>
              <a:rPr lang="en-US" altLang="it-IT" dirty="0"/>
              <a:t>results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5E9060F-7610-4566-AAE8-6D6A5784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EAC5536F-C2F8-4F5E-B64F-95FCF6392CF3}"/>
              </a:ext>
            </a:extLst>
          </p:cNvPr>
          <p:cNvSpPr/>
          <p:nvPr/>
        </p:nvSpPr>
        <p:spPr>
          <a:xfrm>
            <a:off x="8548952" y="1955451"/>
            <a:ext cx="3193879" cy="360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5B6B9177-A692-4861-9982-76F9D675B23F}"/>
              </a:ext>
            </a:extLst>
          </p:cNvPr>
          <p:cNvSpPr/>
          <p:nvPr/>
        </p:nvSpPr>
        <p:spPr>
          <a:xfrm>
            <a:off x="8548952" y="2377155"/>
            <a:ext cx="3193878" cy="360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asella di testo 2">
            <a:extLst>
              <a:ext uri="{FF2B5EF4-FFF2-40B4-BE49-F238E27FC236}">
                <a16:creationId xmlns:a16="http://schemas.microsoft.com/office/drawing/2014/main" xmlns="" id="{E809D272-FC44-492D-96B4-3AA1518BA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952" y="1568174"/>
            <a:ext cx="3098769" cy="105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it-IT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 PERIODS</a:t>
            </a:r>
            <a:endParaRPr lang="it-IT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  <a:spcAft>
                <a:spcPts val="0"/>
              </a:spcAft>
            </a:pPr>
            <a:r>
              <a:rPr lang="it-IT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TUS: 1 DAY</a:t>
            </a:r>
            <a:endParaRPr lang="it-IT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3000"/>
              </a:lnSpc>
              <a:spcAft>
                <a:spcPts val="0"/>
              </a:spcAft>
            </a:pPr>
            <a:r>
              <a:rPr lang="it-IT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EU-SILC: 12 MONTHS</a:t>
            </a:r>
            <a:endParaRPr lang="it-IT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05F1436F-66E5-421F-B7A3-F63E96AE17C1}"/>
              </a:ext>
            </a:extLst>
          </p:cNvPr>
          <p:cNvSpPr/>
          <p:nvPr/>
        </p:nvSpPr>
        <p:spPr>
          <a:xfrm>
            <a:off x="8548952" y="2787557"/>
            <a:ext cx="3193879" cy="360000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Casella di testo 2">
            <a:extLst>
              <a:ext uri="{FF2B5EF4-FFF2-40B4-BE49-F238E27FC236}">
                <a16:creationId xmlns:a16="http://schemas.microsoft.com/office/drawing/2014/main" xmlns="" id="{CF2F5F67-6646-4462-873E-45C621C66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0380" y="2778505"/>
            <a:ext cx="2867341" cy="70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algn="r">
              <a:lnSpc>
                <a:spcPts val="3000"/>
              </a:lnSpc>
              <a:spcAft>
                <a:spcPts val="0"/>
              </a:spcAft>
            </a:pPr>
            <a:r>
              <a:rPr lang="it-IT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b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ILO MODULE: 4 WEEKS</a:t>
            </a:r>
            <a:endParaRPr lang="it-IT" b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9067807" y="3385455"/>
            <a:ext cx="2579914" cy="2579914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uppo 13"/>
          <p:cNvGrpSpPr/>
          <p:nvPr/>
        </p:nvGrpSpPr>
        <p:grpSpPr>
          <a:xfrm>
            <a:off x="9372605" y="3766060"/>
            <a:ext cx="2825607" cy="369332"/>
            <a:chOff x="9067807" y="3766060"/>
            <a:chExt cx="2825607" cy="369332"/>
          </a:xfrm>
        </p:grpSpPr>
        <p:sp>
          <p:nvSpPr>
            <p:cNvPr id="8" name="Rettangolo 7"/>
            <p:cNvSpPr/>
            <p:nvPr/>
          </p:nvSpPr>
          <p:spPr>
            <a:xfrm>
              <a:off x="9130228" y="3807410"/>
              <a:ext cx="2607975" cy="27762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9067807" y="3766060"/>
              <a:ext cx="28256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t-IT" altLang="it-IT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HOUSEHOLD vs FAMILY</a:t>
              </a:r>
              <a:endParaRPr lang="it-IT" altLang="it-IT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9180403" y="4250606"/>
            <a:ext cx="2402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it-IT" dirty="0" err="1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US" altLang="it-IT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sources </a:t>
            </a:r>
            <a:r>
              <a:rPr lang="it-IT" altLang="it-IT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 to non-cohabitant family members</a:t>
            </a:r>
            <a:r>
              <a:rPr lang="it-IT" altLang="it-IT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0" name="Grafico 1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767042"/>
              </p:ext>
            </p:extLst>
          </p:nvPr>
        </p:nvGraphicFramePr>
        <p:xfrm>
          <a:off x="572224" y="1932426"/>
          <a:ext cx="7324675" cy="3949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ttangolo 10"/>
          <p:cNvSpPr/>
          <p:nvPr/>
        </p:nvSpPr>
        <p:spPr>
          <a:xfrm>
            <a:off x="323469" y="5923572"/>
            <a:ext cx="5622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Including help to non-cohabitant family members. 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b="1" dirty="0"/>
              <a:t>MEASURING VOLUNTEER </a:t>
            </a:r>
            <a:r>
              <a:rPr lang="en-US" b="1" dirty="0" smtClean="0"/>
              <a:t>WORK. </a:t>
            </a:r>
            <a:r>
              <a:rPr lang="en-US" dirty="0" smtClean="0"/>
              <a:t>Experiences </a:t>
            </a:r>
            <a:r>
              <a:rPr lang="en-US" dirty="0"/>
              <a:t>from </a:t>
            </a:r>
            <a:r>
              <a:rPr lang="en-US" dirty="0" smtClean="0"/>
              <a:t>Italy | t. </a:t>
            </a:r>
            <a:r>
              <a:rPr lang="en-US" dirty="0" err="1" smtClean="0"/>
              <a:t>cAPPADOZZI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323469" y="1399662"/>
            <a:ext cx="11264002" cy="448115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sz="2000" b="1" dirty="0" smtClean="0"/>
              <a:t>Importance of collaboration between official statistics and the third sector representatives</a:t>
            </a:r>
            <a:r>
              <a:rPr lang="en-GB" sz="2000" dirty="0" smtClean="0"/>
              <a:t>: combines </a:t>
            </a:r>
            <a:r>
              <a:rPr lang="en-GB" sz="2000" dirty="0"/>
              <a:t>the scientific rigor on international standards with direct knowledge of the world of volunteering in the local context. This made it possible to </a:t>
            </a:r>
            <a:r>
              <a:rPr lang="en-GB" sz="2000" b="1" dirty="0"/>
              <a:t>preserve the international comparability of the data, but in compliance with local </a:t>
            </a:r>
            <a:r>
              <a:rPr lang="en-GB" sz="2000" b="1" dirty="0" smtClean="0"/>
              <a:t>specificities</a:t>
            </a:r>
            <a:r>
              <a:rPr lang="it-IT" sz="2000" dirty="0"/>
              <a:t>.</a:t>
            </a:r>
            <a:endParaRPr lang="it-IT" altLang="it-IT" sz="2000" dirty="0" smtClean="0"/>
          </a:p>
          <a:p>
            <a:r>
              <a:rPr lang="en-US" altLang="it-IT" sz="2000" b="1" dirty="0" smtClean="0"/>
              <a:t>The importance of survey platform</a:t>
            </a:r>
            <a:r>
              <a:rPr lang="en-US" altLang="it-IT" sz="2000" dirty="0" smtClean="0"/>
              <a:t>: </a:t>
            </a:r>
            <a:r>
              <a:rPr lang="en-GB" sz="2000" b="1" dirty="0" smtClean="0"/>
              <a:t>Time </a:t>
            </a:r>
            <a:r>
              <a:rPr lang="en-GB" sz="2000" b="1" dirty="0"/>
              <a:t>Use Survey </a:t>
            </a:r>
            <a:r>
              <a:rPr lang="en-GB" sz="2000" dirty="0"/>
              <a:t>already has as its main objective the study of time devoted to unpaid work, especially domestic and care work. By adding the </a:t>
            </a:r>
            <a:r>
              <a:rPr lang="en-GB" sz="2000" dirty="0" smtClean="0"/>
              <a:t>ILO module </a:t>
            </a:r>
            <a:r>
              <a:rPr lang="en-GB" sz="2000" dirty="0"/>
              <a:t>on volunteer work, we will have a </a:t>
            </a:r>
            <a:r>
              <a:rPr lang="en-GB" sz="2000" b="1" dirty="0"/>
              <a:t>single platform with all the information necessary to estimate participation rates </a:t>
            </a:r>
            <a:r>
              <a:rPr lang="en-GB" sz="2000" b="1" dirty="0" smtClean="0"/>
              <a:t>and </a:t>
            </a:r>
            <a:r>
              <a:rPr lang="en-GB" sz="2000" b="1" dirty="0"/>
              <a:t>total hours spent in unpaid work</a:t>
            </a:r>
            <a:r>
              <a:rPr lang="en-GB" sz="2000" dirty="0"/>
              <a:t>, using both instruments: the time use diary and </a:t>
            </a:r>
            <a:r>
              <a:rPr lang="en-GB" sz="2000" dirty="0" smtClean="0"/>
              <a:t>the questionnaire with </a:t>
            </a:r>
            <a:r>
              <a:rPr lang="en-GB" sz="2000" dirty="0"/>
              <a:t>a larger reference period.</a:t>
            </a:r>
            <a:endParaRPr lang="it-IT" sz="2000" dirty="0"/>
          </a:p>
          <a:p>
            <a:r>
              <a:rPr lang="en-GB" sz="2000" dirty="0"/>
              <a:t>Regarding the possibility of </a:t>
            </a:r>
            <a:r>
              <a:rPr lang="en-GB" sz="2000" b="1" dirty="0"/>
              <a:t>spreading the use of the ILO module to compare data</a:t>
            </a:r>
            <a:r>
              <a:rPr lang="en-GB" sz="2000" dirty="0"/>
              <a:t>, </a:t>
            </a:r>
            <a:r>
              <a:rPr lang="en-GB" sz="2000" dirty="0" smtClean="0"/>
              <a:t>with </a:t>
            </a:r>
            <a:r>
              <a:rPr lang="en-GB" sz="2000" dirty="0"/>
              <a:t>regard to European countries it would be necessary to put pressure on Eurostat, so that it </a:t>
            </a:r>
            <a:r>
              <a:rPr lang="en-GB" sz="2000" b="1" dirty="0"/>
              <a:t>adopts the ILO definition and promotes it within the harmonized survey under EU </a:t>
            </a:r>
            <a:r>
              <a:rPr lang="en-GB" sz="2000" b="1" dirty="0" smtClean="0"/>
              <a:t>regulation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i="1" dirty="0" smtClean="0"/>
              <a:t>e.g. EU-</a:t>
            </a:r>
            <a:r>
              <a:rPr lang="en-GB" sz="2000" i="1" dirty="0" err="1" smtClean="0"/>
              <a:t>silc</a:t>
            </a:r>
            <a:r>
              <a:rPr lang="en-GB" sz="2000" i="1" dirty="0" smtClean="0"/>
              <a:t> 2022</a:t>
            </a:r>
            <a:r>
              <a:rPr lang="en-GB" sz="2000" dirty="0" smtClean="0"/>
              <a:t>)</a:t>
            </a:r>
            <a:endParaRPr lang="it-IT" sz="2000" dirty="0"/>
          </a:p>
          <a:p>
            <a:pPr>
              <a:spcBef>
                <a:spcPts val="0"/>
              </a:spcBef>
              <a:defRPr/>
            </a:pPr>
            <a:endParaRPr lang="it-IT" altLang="it-IT" sz="2000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35763" y="198966"/>
            <a:ext cx="11269308" cy="769441"/>
          </a:xfrm>
        </p:spPr>
        <p:txBody>
          <a:bodyPr/>
          <a:lstStyle/>
          <a:p>
            <a:r>
              <a:rPr lang="en-US" dirty="0"/>
              <a:t>The Adoption of the ILO Manual on the </a:t>
            </a:r>
            <a:r>
              <a:rPr lang="en-US" dirty="0" smtClean="0"/>
              <a:t>Measurement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Volunteer Work – </a:t>
            </a:r>
            <a:r>
              <a:rPr lang="en-US" dirty="0">
                <a:solidFill>
                  <a:srgbClr val="C00000"/>
                </a:solidFill>
              </a:rPr>
              <a:t>general issue </a:t>
            </a:r>
            <a:r>
              <a:rPr lang="en-US" dirty="0" smtClean="0"/>
              <a:t>from 2013 towards 2021-2022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b="1" dirty="0"/>
              <a:t>MEASURING VOLUNTEER </a:t>
            </a:r>
            <a:r>
              <a:rPr lang="en-US" b="1" dirty="0" smtClean="0"/>
              <a:t>WORK. </a:t>
            </a:r>
            <a:r>
              <a:rPr lang="en-US" dirty="0" smtClean="0"/>
              <a:t>Experiences </a:t>
            </a:r>
            <a:r>
              <a:rPr lang="en-US" dirty="0"/>
              <a:t>from </a:t>
            </a:r>
            <a:r>
              <a:rPr lang="en-US" dirty="0" smtClean="0"/>
              <a:t>Italy | t. </a:t>
            </a:r>
            <a:r>
              <a:rPr lang="en-US" dirty="0" err="1" smtClean="0"/>
              <a:t>cAPPADOZZI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2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688424" y="2936986"/>
            <a:ext cx="11264002" cy="3473809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2000" dirty="0" smtClean="0"/>
              <a:t>The </a:t>
            </a:r>
            <a:r>
              <a:rPr lang="en-GB" sz="2000" dirty="0"/>
              <a:t>use of the term </a:t>
            </a:r>
            <a:r>
              <a:rPr lang="en-GB" sz="2000" b="1" dirty="0" smtClean="0"/>
              <a:t>volunteering for organization-based volunteering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2000" dirty="0" smtClean="0"/>
              <a:t>Who </a:t>
            </a:r>
            <a:r>
              <a:rPr lang="en-GB" sz="2000" dirty="0"/>
              <a:t>are and who are not </a:t>
            </a:r>
            <a:r>
              <a:rPr lang="en-GB" sz="2000" b="1" dirty="0"/>
              <a:t>others (beneficiaries)</a:t>
            </a:r>
            <a:r>
              <a:rPr lang="en-GB" sz="2000" dirty="0"/>
              <a:t>? helping </a:t>
            </a:r>
            <a:r>
              <a:rPr lang="en-GB" sz="2000" b="1" dirty="0"/>
              <a:t>non-cohabitant family members</a:t>
            </a:r>
            <a:r>
              <a:rPr lang="en-GB" sz="2000" dirty="0"/>
              <a:t> is not volunteer </a:t>
            </a:r>
            <a:r>
              <a:rPr lang="en-GB" sz="2000" dirty="0" smtClean="0"/>
              <a:t>work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2000" dirty="0"/>
              <a:t>In the new 2021 edition, we divided the question regarding the definition </a:t>
            </a:r>
            <a:r>
              <a:rPr lang="en-GB" sz="2000" u="sng" dirty="0"/>
              <a:t>into three separate questions</a:t>
            </a:r>
            <a:r>
              <a:rPr lang="en-GB" sz="2000" dirty="0"/>
              <a:t>: </a:t>
            </a:r>
            <a:endParaRPr lang="it-IT" sz="2000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question on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organization-based volunteering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using directly the term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t-IT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question on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 volunteering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aimed at helping people. Here we don't use the term volunteering but direct help activities to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 people outside their family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t-IT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question on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 volunteering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aimed at helping the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or the environment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it-IT" altLang="it-IT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2000" dirty="0" smtClean="0"/>
              <a:t>This allows to</a:t>
            </a:r>
            <a:r>
              <a:rPr lang="en-GB" sz="2000" b="1" dirty="0" smtClean="0"/>
              <a:t> reduce </a:t>
            </a:r>
            <a:r>
              <a:rPr lang="en-GB" sz="2000" b="1" dirty="0"/>
              <a:t>prompts</a:t>
            </a:r>
            <a:r>
              <a:rPr lang="en-GB" sz="2000" dirty="0"/>
              <a:t> </a:t>
            </a:r>
            <a:endParaRPr lang="en-GB" sz="2000" dirty="0" smtClean="0"/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2000" b="1" dirty="0" smtClean="0"/>
              <a:t>Reference period</a:t>
            </a:r>
            <a:r>
              <a:rPr lang="en-GB" sz="2000" dirty="0" smtClean="0"/>
              <a:t>: use </a:t>
            </a:r>
            <a:r>
              <a:rPr lang="en-GB" sz="2000" b="1" dirty="0" smtClean="0"/>
              <a:t>4 weeks </a:t>
            </a:r>
            <a:r>
              <a:rPr lang="en-GB" sz="2000" dirty="0"/>
              <a:t>avoid the memory effect and </a:t>
            </a:r>
            <a:r>
              <a:rPr lang="en-GB" sz="2000" dirty="0" smtClean="0"/>
              <a:t>allow to </a:t>
            </a:r>
            <a:r>
              <a:rPr lang="en-GB" sz="2000" dirty="0"/>
              <a:t>refer to regular </a:t>
            </a:r>
            <a:r>
              <a:rPr lang="en-GB" sz="2000" dirty="0" smtClean="0"/>
              <a:t>volunteers</a:t>
            </a:r>
            <a:r>
              <a:rPr lang="it-IT" altLang="it-IT" sz="2000" dirty="0" smtClean="0"/>
              <a:t> </a:t>
            </a:r>
            <a:endParaRPr lang="it-IT" alt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5" y="118755"/>
            <a:ext cx="11269308" cy="769441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Technical</a:t>
            </a:r>
            <a:r>
              <a:rPr lang="en-US" dirty="0" smtClean="0"/>
              <a:t> lessons </a:t>
            </a:r>
            <a:r>
              <a:rPr lang="en-US" dirty="0"/>
              <a:t>from the Italian </a:t>
            </a:r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 smtClean="0"/>
              <a:t>issue on </a:t>
            </a:r>
            <a:r>
              <a:rPr lang="en-US" dirty="0" smtClean="0">
                <a:solidFill>
                  <a:srgbClr val="C00000"/>
                </a:solidFill>
              </a:rPr>
              <a:t>definition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323469" y="6477435"/>
            <a:ext cx="501650" cy="365125"/>
          </a:xfrm>
        </p:spPr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47496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b="1" dirty="0"/>
              <a:t>MEASURING VOLUNTEER </a:t>
            </a:r>
            <a:r>
              <a:rPr lang="en-US" b="1" dirty="0" smtClean="0"/>
              <a:t>WORK. </a:t>
            </a:r>
            <a:r>
              <a:rPr lang="en-US" dirty="0" smtClean="0"/>
              <a:t>Experiences </a:t>
            </a:r>
            <a:r>
              <a:rPr lang="en-US" dirty="0"/>
              <a:t>from </a:t>
            </a:r>
            <a:r>
              <a:rPr lang="en-US" dirty="0" smtClean="0"/>
              <a:t>Italy | t. </a:t>
            </a:r>
            <a:r>
              <a:rPr lang="en-US" dirty="0" err="1" smtClean="0"/>
              <a:t>cAPPADOZZI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447794" y="1067417"/>
            <a:ext cx="11311510" cy="18389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Voluntary work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is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non-compulsory work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performed for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others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without pay (ILO 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2011, 2013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it-IT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…that 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is,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individuals give without pay to activities performed either through an organization or directly for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others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outside 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[their 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own household (ILO 2011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)]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 related family members (ILO 2013).</a:t>
            </a:r>
            <a:endParaRPr lang="it-IT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Volunteers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those who have done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least one hour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volunteer work in the </a:t>
            </a:r>
            <a:r>
              <a:rPr lang="en-GB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weeks preceding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interview 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(ILO 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2011, 2013</a:t>
            </a:r>
            <a:r>
              <a:rPr lang="en-GB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GB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Freccia circolare a destra 6"/>
          <p:cNvSpPr/>
          <p:nvPr/>
        </p:nvSpPr>
        <p:spPr>
          <a:xfrm>
            <a:off x="48127" y="3128211"/>
            <a:ext cx="574294" cy="20052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2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sz="2000" b="1" dirty="0" smtClean="0"/>
              <a:t>Volunteer activities: use </a:t>
            </a:r>
            <a:r>
              <a:rPr lang="en-GB" sz="2000" dirty="0" smtClean="0"/>
              <a:t>the </a:t>
            </a:r>
            <a:r>
              <a:rPr lang="en-GB" sz="2000" b="1" dirty="0"/>
              <a:t>ISCO </a:t>
            </a:r>
            <a:r>
              <a:rPr lang="en-GB" sz="2000" b="1" dirty="0" smtClean="0"/>
              <a:t>classification</a:t>
            </a:r>
            <a:r>
              <a:rPr lang="en-GB" sz="2000" dirty="0" smtClean="0"/>
              <a:t>. </a:t>
            </a:r>
            <a:r>
              <a:rPr lang="en-GB" sz="2000" dirty="0"/>
              <a:t>This allowed us to </a:t>
            </a:r>
            <a:r>
              <a:rPr lang="en-GB" sz="2000" b="1" dirty="0"/>
              <a:t>analyse the interconnections between voluntary work and paid work</a:t>
            </a:r>
            <a:r>
              <a:rPr lang="en-GB" sz="2000" dirty="0"/>
              <a:t>, opening an interesting line of </a:t>
            </a:r>
            <a:r>
              <a:rPr lang="en-GB" sz="2000" dirty="0" smtClean="0"/>
              <a:t>studies (</a:t>
            </a:r>
            <a:r>
              <a:rPr lang="en-US" sz="2000" i="1" dirty="0" smtClean="0"/>
              <a:t>the </a:t>
            </a:r>
            <a:r>
              <a:rPr lang="en-US" sz="2000" i="1" dirty="0"/>
              <a:t>importance of skills acquired in volunteering to increase the employability of volunteers, especially young volunteers</a:t>
            </a:r>
            <a:r>
              <a:rPr lang="en-GB" sz="2000" dirty="0" smtClean="0"/>
              <a:t>).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Add </a:t>
            </a:r>
            <a:r>
              <a:rPr lang="en-GB" sz="2000" b="1" dirty="0"/>
              <a:t>questions</a:t>
            </a:r>
            <a:r>
              <a:rPr lang="en-GB" sz="2000" dirty="0"/>
              <a:t> on </a:t>
            </a:r>
            <a:r>
              <a:rPr lang="en-GB" sz="2000" b="1" dirty="0"/>
              <a:t>social aspects </a:t>
            </a:r>
            <a:r>
              <a:rPr lang="en-GB" sz="2000" dirty="0"/>
              <a:t>to enrich the analysis on </a:t>
            </a:r>
            <a:r>
              <a:rPr lang="en-GB" sz="2000" dirty="0" smtClean="0"/>
              <a:t>volunteering: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antecedents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volunteering: educational 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level, cultural participation, occupational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status…; </a:t>
            </a:r>
            <a:endParaRPr lang="en-GB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social impacts 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volunteering: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wellbeing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trust</a:t>
            </a:r>
            <a:r>
              <a:rPr lang="en-GB" b="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(interpersonal </a:t>
            </a:r>
            <a:r>
              <a:rPr lang="en-GB" b="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institutional)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political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participation…; </a:t>
            </a:r>
            <a:endParaRPr lang="en-GB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motivations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subjective impacts of volunteering </a:t>
            </a:r>
            <a:r>
              <a:rPr lang="en-GB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volunteers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themselves. </a:t>
            </a:r>
          </a:p>
          <a:p>
            <a:pPr>
              <a:spcBef>
                <a:spcPts val="0"/>
              </a:spcBef>
              <a:defRPr/>
            </a:pPr>
            <a:r>
              <a:rPr lang="en-GB" sz="2000" dirty="0" smtClean="0"/>
              <a:t>This allow to study </a:t>
            </a:r>
            <a:r>
              <a:rPr lang="en-GB" sz="2000" dirty="0"/>
              <a:t>the </a:t>
            </a:r>
            <a:r>
              <a:rPr lang="en-GB" sz="2000" b="1" dirty="0"/>
              <a:t>overall relationship between volunteering and both individual and collective well-being</a:t>
            </a:r>
            <a:endParaRPr lang="it-IT" sz="2000" b="1" dirty="0"/>
          </a:p>
          <a:p>
            <a:pPr>
              <a:spcBef>
                <a:spcPts val="0"/>
              </a:spcBef>
              <a:defRPr/>
            </a:pPr>
            <a:endParaRPr lang="it-IT" altLang="it-IT" sz="20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Titolo 2"/>
          <p:cNvSpPr>
            <a:spLocks noGrp="1"/>
          </p:cNvSpPr>
          <p:nvPr>
            <p:ph type="title"/>
          </p:nvPr>
        </p:nvSpPr>
        <p:spPr>
          <a:xfrm>
            <a:off x="468895" y="118755"/>
            <a:ext cx="11269308" cy="769441"/>
          </a:xfrm>
        </p:spPr>
        <p:txBody>
          <a:bodyPr/>
          <a:lstStyle/>
          <a:p>
            <a:r>
              <a:rPr lang="en-US" dirty="0" smtClean="0"/>
              <a:t>Lessons </a:t>
            </a:r>
            <a:r>
              <a:rPr lang="en-US" dirty="0"/>
              <a:t>from the Italian </a:t>
            </a:r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 smtClean="0"/>
              <a:t>measure </a:t>
            </a:r>
            <a:r>
              <a:rPr lang="en-US" dirty="0">
                <a:solidFill>
                  <a:srgbClr val="C00000"/>
                </a:solidFill>
              </a:rPr>
              <a:t>economic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social</a:t>
            </a:r>
            <a:r>
              <a:rPr lang="en-US" dirty="0" smtClean="0"/>
              <a:t> value of volunteer work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b="1" dirty="0"/>
              <a:t>MEASURING VOLUNTEER </a:t>
            </a:r>
            <a:r>
              <a:rPr lang="en-US" b="1" dirty="0" smtClean="0"/>
              <a:t>WORK. </a:t>
            </a:r>
            <a:r>
              <a:rPr lang="en-US" dirty="0" smtClean="0"/>
              <a:t>Experiences </a:t>
            </a:r>
            <a:r>
              <a:rPr lang="en-US" dirty="0"/>
              <a:t>from </a:t>
            </a:r>
            <a:r>
              <a:rPr lang="en-US" dirty="0" smtClean="0"/>
              <a:t>Italy | t. </a:t>
            </a:r>
            <a:r>
              <a:rPr lang="en-US" dirty="0" err="1" smtClean="0"/>
              <a:t>cAPPADOZZI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1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907821B-5649-449D-A1C2-3F67CA468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785" y="1176757"/>
            <a:ext cx="11283042" cy="1839433"/>
          </a:xfrm>
        </p:spPr>
        <p:txBody>
          <a:bodyPr/>
          <a:lstStyle/>
          <a:p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2857493-CE83-4A58-B836-860B262B8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2994" y="3016190"/>
            <a:ext cx="5624623" cy="423612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Tania Cappadozzi| 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tania.cappadozzi@istat.it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3785" y="3927419"/>
            <a:ext cx="10637351" cy="1453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Varieties of Volunteering. New Global Statistical Standards.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Editors: 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Guidi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Riccardo, 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Fonović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Ksenija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Cappadozzi, Tania (Eds.)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www.springer.com/gp/book/9783030705459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4769"/>
      </p:ext>
    </p:extLst>
  </p:cSld>
  <p:clrMapOvr>
    <a:masterClrMapping/>
  </p:clrMapOvr>
</p:sld>
</file>

<file path=ppt/theme/theme1.xml><?xml version="1.0" encoding="utf-8"?>
<a:theme xmlns:a="http://schemas.openxmlformats.org/drawingml/2006/main" name="elenco punta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INTRANET-14-158</_dlc_DocId>
    <_dlc_DocIdUrl xmlns="459159c4-d20a-4ff3-9b11-fbd127bd52e5">
      <Url>https://intranet.istat.it/Collaborativi/_layouts/15/DocIdRedir.aspx?ID=INTRANET-14-158</Url>
      <Description>INTRANET-14-158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96C4F-9DE9-4B43-AA80-1FC85656CFF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F66F418-6054-4EA5-BF8E-6AF3CEAE6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F378BC-F4D0-4510-B4EC-07B6EFE18CF8}">
  <ds:schemaRefs>
    <ds:schemaRef ds:uri="http://schemas.microsoft.com/office/2006/metadata/properties"/>
    <ds:schemaRef ds:uri="http://schemas.microsoft.com/office/infopath/2007/PartnerControls"/>
    <ds:schemaRef ds:uri="679261c3-551f-4e86-913f-177e0e529669"/>
    <ds:schemaRef ds:uri="c58f2efd-82a8-4ecf-b395-8c25e928921d"/>
    <ds:schemaRef ds:uri="459159c4-d20a-4ff3-9b11-fbd127bd52e5"/>
  </ds:schemaRefs>
</ds:datastoreItem>
</file>

<file path=customXml/itemProps4.xml><?xml version="1.0" encoding="utf-8"?>
<ds:datastoreItem xmlns:ds="http://schemas.openxmlformats.org/officeDocument/2006/customXml" ds:itemID="{BD9C238D-4D5C-4783-820B-4854DCE45D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2338</TotalTime>
  <Words>863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Gill Sans MT</vt:lpstr>
      <vt:lpstr>Times New Roman</vt:lpstr>
      <vt:lpstr>Wingdings</vt:lpstr>
      <vt:lpstr>Wingdings 2</vt:lpstr>
      <vt:lpstr>elenco puntato</vt:lpstr>
      <vt:lpstr>MEASURING VOLUNTEER WORK Experiences from Italy</vt:lpstr>
      <vt:lpstr>European harmonized Sources on Volunteering conducted in Italy  (surveys on households)</vt:lpstr>
      <vt:lpstr>Different definitions, different results</vt:lpstr>
      <vt:lpstr>The Adoption of the ILO Manual on the Measurement of  Volunteer Work – general issue from 2013 towards 2021-2022</vt:lpstr>
      <vt:lpstr>Technical lessons from the Italian Implementation:  issue on definition</vt:lpstr>
      <vt:lpstr>Lessons from the Italian Implementation:  measure economic and social value of volunteer work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PresentazioneStandard</dc:title>
  <dc:creator>Bruna Tabanella</dc:creator>
  <cp:lastModifiedBy>Tania Cappadozzi</cp:lastModifiedBy>
  <cp:revision>283</cp:revision>
  <dcterms:created xsi:type="dcterms:W3CDTF">2020-06-26T06:32:12Z</dcterms:created>
  <dcterms:modified xsi:type="dcterms:W3CDTF">2021-03-02T15:34:34Z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11205160-d5cd-44f2-bf0d-d055913f1cd1</vt:lpwstr>
  </property>
</Properties>
</file>