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33" r:id="rId5"/>
  </p:sldMasterIdLst>
  <p:notesMasterIdLst>
    <p:notesMasterId r:id="rId23"/>
  </p:notesMasterIdLst>
  <p:handoutMasterIdLst>
    <p:handoutMasterId r:id="rId24"/>
  </p:handoutMasterIdLst>
  <p:sldIdLst>
    <p:sldId id="852" r:id="rId6"/>
    <p:sldId id="891" r:id="rId7"/>
    <p:sldId id="892" r:id="rId8"/>
    <p:sldId id="893" r:id="rId9"/>
    <p:sldId id="906" r:id="rId10"/>
    <p:sldId id="894" r:id="rId11"/>
    <p:sldId id="895" r:id="rId12"/>
    <p:sldId id="897" r:id="rId13"/>
    <p:sldId id="898" r:id="rId14"/>
    <p:sldId id="899" r:id="rId15"/>
    <p:sldId id="900" r:id="rId16"/>
    <p:sldId id="901" r:id="rId17"/>
    <p:sldId id="902" r:id="rId18"/>
    <p:sldId id="907" r:id="rId19"/>
    <p:sldId id="903" r:id="rId20"/>
    <p:sldId id="905" r:id="rId21"/>
    <p:sldId id="500" r:id="rId22"/>
  </p:sldIdLst>
  <p:sldSz cx="9144000" cy="6858000" type="screen4x3"/>
  <p:notesSz cx="6797675" cy="9926638"/>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cy Daniels" initials="TD" lastIdx="23" clrIdx="0">
    <p:extLst>
      <p:ext uri="{19B8F6BF-5375-455C-9EA6-DF929625EA0E}">
        <p15:presenceInfo xmlns:p15="http://schemas.microsoft.com/office/powerpoint/2012/main" userId="Tracy Daniels" providerId="None"/>
      </p:ext>
    </p:extLst>
  </p:cmAuthor>
  <p:cmAuthor id="2" name="Malerato Mosiane" initials="MM" lastIdx="2" clrIdx="1">
    <p:extLst>
      <p:ext uri="{19B8F6BF-5375-455C-9EA6-DF929625EA0E}">
        <p15:presenceInfo xmlns:p15="http://schemas.microsoft.com/office/powerpoint/2012/main" userId="S-1-5-21-1210949265-2878723990-3494953905-5455" providerId="AD"/>
      </p:ext>
    </p:extLst>
  </p:cmAuthor>
  <p:cmAuthor id="3" name="Tracy Daniels" initials="TD [2]" lastIdx="6" clrIdx="2">
    <p:extLst>
      <p:ext uri="{19B8F6BF-5375-455C-9EA6-DF929625EA0E}">
        <p15:presenceInfo xmlns:p15="http://schemas.microsoft.com/office/powerpoint/2012/main" userId="S-1-5-21-1210949265-2878723990-3494953905-42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953735"/>
    <a:srgbClr val="7F7F7F"/>
    <a:srgbClr val="6B302E"/>
    <a:srgbClr val="341312"/>
    <a:srgbClr val="00B050"/>
    <a:srgbClr val="31859C"/>
    <a:srgbClr val="C00000"/>
    <a:srgbClr val="363864"/>
    <a:srgbClr val="0014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437" autoAdjust="0"/>
  </p:normalViewPr>
  <p:slideViewPr>
    <p:cSldViewPr>
      <p:cViewPr varScale="1">
        <p:scale>
          <a:sx n="70" d="100"/>
          <a:sy n="70" d="100"/>
        </p:scale>
        <p:origin x="1204" y="60"/>
      </p:cViewPr>
      <p:guideLst>
        <p:guide orient="horz" pos="2160"/>
        <p:guide pos="2880"/>
      </p:guideLst>
    </p:cSldViewPr>
  </p:slideViewPr>
  <p:notesTextViewPr>
    <p:cViewPr>
      <p:scale>
        <a:sx n="1" d="1"/>
        <a:sy n="1" d="1"/>
      </p:scale>
      <p:origin x="0" y="0"/>
    </p:cViewPr>
  </p:notesTextViewPr>
  <p:sorterViewPr>
    <p:cViewPr>
      <p:scale>
        <a:sx n="100" d="100"/>
        <a:sy n="100" d="100"/>
      </p:scale>
      <p:origin x="0" y="-3360"/>
    </p:cViewPr>
  </p:sorterViewPr>
  <p:notesViewPr>
    <p:cSldViewPr>
      <p:cViewPr varScale="1">
        <p:scale>
          <a:sx n="44" d="100"/>
          <a:sy n="44" d="100"/>
        </p:scale>
        <p:origin x="1996"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7C3DF40-A7CE-407A-BAC6-9B8ABA25B300}" type="datetimeFigureOut">
              <a:rPr lang="en-ZA" smtClean="0"/>
              <a:t>2021/03/03</a:t>
            </a:fld>
            <a:endParaRPr lang="en-ZA"/>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FF22DFB-A788-47F4-88CF-876DA792ECD8}" type="slidenum">
              <a:rPr lang="en-ZA" smtClean="0"/>
              <a:t>‹#›</a:t>
            </a:fld>
            <a:endParaRPr lang="en-ZA"/>
          </a:p>
        </p:txBody>
      </p:sp>
    </p:spTree>
    <p:extLst>
      <p:ext uri="{BB962C8B-B14F-4D97-AF65-F5344CB8AC3E}">
        <p14:creationId xmlns:p14="http://schemas.microsoft.com/office/powerpoint/2010/main" val="1257757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F25AEF4-3B9E-4776-A943-ED756F18E888}" type="datetimeFigureOut">
              <a:rPr lang="en-ZA" smtClean="0"/>
              <a:t>2021/03/03</a:t>
            </a:fld>
            <a:endParaRPr lang="en-ZA"/>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A022DDF-7E08-4398-93C5-5EEDEB337A78}" type="slidenum">
              <a:rPr lang="en-ZA" smtClean="0"/>
              <a:t>‹#›</a:t>
            </a:fld>
            <a:endParaRPr lang="en-ZA"/>
          </a:p>
        </p:txBody>
      </p:sp>
    </p:spTree>
    <p:extLst>
      <p:ext uri="{BB962C8B-B14F-4D97-AF65-F5344CB8AC3E}">
        <p14:creationId xmlns:p14="http://schemas.microsoft.com/office/powerpoint/2010/main" val="3620777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DA022DDF-7E08-4398-93C5-5EEDEB337A78}" type="slidenum">
              <a:rPr lang="en-ZA" smtClean="0"/>
              <a:t>1</a:t>
            </a:fld>
            <a:endParaRPr lang="en-ZA"/>
          </a:p>
        </p:txBody>
      </p:sp>
    </p:spTree>
    <p:extLst>
      <p:ext uri="{BB962C8B-B14F-4D97-AF65-F5344CB8AC3E}">
        <p14:creationId xmlns:p14="http://schemas.microsoft.com/office/powerpoint/2010/main" val="4025113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67FD211-F1BE-4A0B-887C-5E922FF4B678}" type="slidenum">
              <a:rPr lang="en-ZA" smtClean="0"/>
              <a:t>5</a:t>
            </a:fld>
            <a:endParaRPr lang="en-ZA"/>
          </a:p>
        </p:txBody>
      </p:sp>
    </p:spTree>
    <p:extLst>
      <p:ext uri="{BB962C8B-B14F-4D97-AF65-F5344CB8AC3E}">
        <p14:creationId xmlns:p14="http://schemas.microsoft.com/office/powerpoint/2010/main" val="492496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67FD211-F1BE-4A0B-887C-5E922FF4B678}" type="slidenum">
              <a:rPr lang="en-ZA" smtClean="0"/>
              <a:t>12</a:t>
            </a:fld>
            <a:endParaRPr lang="en-ZA"/>
          </a:p>
        </p:txBody>
      </p:sp>
    </p:spTree>
    <p:extLst>
      <p:ext uri="{BB962C8B-B14F-4D97-AF65-F5344CB8AC3E}">
        <p14:creationId xmlns:p14="http://schemas.microsoft.com/office/powerpoint/2010/main" val="832993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67FD211-F1BE-4A0B-887C-5E922FF4B678}" type="slidenum">
              <a:rPr lang="en-ZA" smtClean="0"/>
              <a:t>13</a:t>
            </a:fld>
            <a:endParaRPr lang="en-ZA"/>
          </a:p>
        </p:txBody>
      </p:sp>
    </p:spTree>
    <p:extLst>
      <p:ext uri="{BB962C8B-B14F-4D97-AF65-F5344CB8AC3E}">
        <p14:creationId xmlns:p14="http://schemas.microsoft.com/office/powerpoint/2010/main" val="3124009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67FD211-F1BE-4A0B-887C-5E922FF4B678}" type="slidenum">
              <a:rPr lang="en-ZA" smtClean="0"/>
              <a:t>14</a:t>
            </a:fld>
            <a:endParaRPr lang="en-ZA"/>
          </a:p>
        </p:txBody>
      </p:sp>
    </p:spTree>
    <p:extLst>
      <p:ext uri="{BB962C8B-B14F-4D97-AF65-F5344CB8AC3E}">
        <p14:creationId xmlns:p14="http://schemas.microsoft.com/office/powerpoint/2010/main" val="3254582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67FD211-F1BE-4A0B-887C-5E922FF4B678}" type="slidenum">
              <a:rPr lang="en-ZA" smtClean="0"/>
              <a:t>15</a:t>
            </a:fld>
            <a:endParaRPr lang="en-ZA"/>
          </a:p>
        </p:txBody>
      </p:sp>
    </p:spTree>
    <p:extLst>
      <p:ext uri="{BB962C8B-B14F-4D97-AF65-F5344CB8AC3E}">
        <p14:creationId xmlns:p14="http://schemas.microsoft.com/office/powerpoint/2010/main" val="2720821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67FD211-F1BE-4A0B-887C-5E922FF4B678}" type="slidenum">
              <a:rPr lang="en-ZA" smtClean="0"/>
              <a:t>16</a:t>
            </a:fld>
            <a:endParaRPr lang="en-ZA"/>
          </a:p>
        </p:txBody>
      </p:sp>
    </p:spTree>
    <p:extLst>
      <p:ext uri="{BB962C8B-B14F-4D97-AF65-F5344CB8AC3E}">
        <p14:creationId xmlns:p14="http://schemas.microsoft.com/office/powerpoint/2010/main" val="1935968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DA022DDF-7E08-4398-93C5-5EEDEB337A78}" type="slidenum">
              <a:rPr lang="en-ZA" smtClean="0"/>
              <a:t>17</a:t>
            </a:fld>
            <a:endParaRPr lang="en-ZA"/>
          </a:p>
        </p:txBody>
      </p:sp>
    </p:spTree>
    <p:extLst>
      <p:ext uri="{BB962C8B-B14F-4D97-AF65-F5344CB8AC3E}">
        <p14:creationId xmlns:p14="http://schemas.microsoft.com/office/powerpoint/2010/main" val="2523502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5">
            <a:extLst>
              <a:ext uri="{FF2B5EF4-FFF2-40B4-BE49-F238E27FC236}">
                <a16:creationId xmlns="" xmlns:a16="http://schemas.microsoft.com/office/drawing/2014/main" id="{6404E4BD-8184-48F8-824E-FD9799FFECCD}"/>
              </a:ext>
            </a:extLst>
          </p:cNvPr>
          <p:cNvSpPr>
            <a:spLocks noGrp="1"/>
          </p:cNvSpPr>
          <p:nvPr>
            <p:ph type="sldNum" sz="quarter" idx="4"/>
          </p:nvPr>
        </p:nvSpPr>
        <p:spPr>
          <a:xfrm>
            <a:off x="3923928" y="6301242"/>
            <a:ext cx="2133600" cy="365125"/>
          </a:xfrm>
          <a:prstGeom prst="rect">
            <a:avLst/>
          </a:prstGeom>
        </p:spPr>
        <p:txBody>
          <a:bodyPr/>
          <a:lstStyle>
            <a:lvl1pPr algn="ctr">
              <a:defRPr/>
            </a:lvl1pPr>
          </a:lstStyle>
          <a:p>
            <a:fld id="{F3284DE6-A14E-450E-9204-FF7EB28CD8E9}" type="slidenum">
              <a:rPr lang="en-ZA" smtClean="0"/>
              <a:pPr/>
              <a:t>‹#›</a:t>
            </a:fld>
            <a:endParaRPr lang="en-ZA"/>
          </a:p>
        </p:txBody>
      </p:sp>
    </p:spTree>
    <p:extLst>
      <p:ext uri="{BB962C8B-B14F-4D97-AF65-F5344CB8AC3E}">
        <p14:creationId xmlns:p14="http://schemas.microsoft.com/office/powerpoint/2010/main" val="2432490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Slide Number Placeholder 5">
            <a:extLst>
              <a:ext uri="{FF2B5EF4-FFF2-40B4-BE49-F238E27FC236}">
                <a16:creationId xmlns="" xmlns:a16="http://schemas.microsoft.com/office/drawing/2014/main" id="{E642C450-C934-4F04-99F2-F88797DA7FF7}"/>
              </a:ext>
            </a:extLst>
          </p:cNvPr>
          <p:cNvSpPr>
            <a:spLocks noGrp="1"/>
          </p:cNvSpPr>
          <p:nvPr>
            <p:ph type="sldNum" sz="quarter" idx="4"/>
          </p:nvPr>
        </p:nvSpPr>
        <p:spPr>
          <a:xfrm>
            <a:off x="3923928" y="6301242"/>
            <a:ext cx="2133600" cy="365125"/>
          </a:xfrm>
          <a:prstGeom prst="rect">
            <a:avLst/>
          </a:prstGeom>
        </p:spPr>
        <p:txBody>
          <a:bodyPr/>
          <a:lstStyle>
            <a:lvl1pPr algn="ctr">
              <a:defRPr/>
            </a:lvl1pPr>
          </a:lstStyle>
          <a:p>
            <a:fld id="{F3284DE6-A14E-450E-9204-FF7EB28CD8E9}" type="slidenum">
              <a:rPr lang="en-ZA" smtClean="0"/>
              <a:pPr/>
              <a:t>‹#›</a:t>
            </a:fld>
            <a:endParaRPr lang="en-ZA"/>
          </a:p>
        </p:txBody>
      </p:sp>
    </p:spTree>
    <p:extLst>
      <p:ext uri="{BB962C8B-B14F-4D97-AF65-F5344CB8AC3E}">
        <p14:creationId xmlns:p14="http://schemas.microsoft.com/office/powerpoint/2010/main" val="1888014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ZA"/>
          </a:p>
        </p:txBody>
      </p:sp>
      <p:sp>
        <p:nvSpPr>
          <p:cNvPr id="5" name="Slide Number Placeholder 5">
            <a:extLst>
              <a:ext uri="{FF2B5EF4-FFF2-40B4-BE49-F238E27FC236}">
                <a16:creationId xmlns="" xmlns:a16="http://schemas.microsoft.com/office/drawing/2014/main" id="{0FE0ED92-E742-4E6E-A431-EF7B20C68C13}"/>
              </a:ext>
            </a:extLst>
          </p:cNvPr>
          <p:cNvSpPr>
            <a:spLocks noGrp="1"/>
          </p:cNvSpPr>
          <p:nvPr>
            <p:ph type="sldNum" sz="quarter" idx="4"/>
          </p:nvPr>
        </p:nvSpPr>
        <p:spPr>
          <a:xfrm>
            <a:off x="3923928" y="6301242"/>
            <a:ext cx="2133600" cy="365125"/>
          </a:xfrm>
          <a:prstGeom prst="rect">
            <a:avLst/>
          </a:prstGeom>
        </p:spPr>
        <p:txBody>
          <a:bodyPr/>
          <a:lstStyle>
            <a:lvl1pPr algn="ctr">
              <a:defRPr/>
            </a:lvl1pPr>
          </a:lstStyle>
          <a:p>
            <a:fld id="{F3284DE6-A14E-450E-9204-FF7EB28CD8E9}" type="slidenum">
              <a:rPr lang="en-ZA" smtClean="0"/>
              <a:pPr/>
              <a:t>‹#›</a:t>
            </a:fld>
            <a:endParaRPr lang="en-ZA"/>
          </a:p>
        </p:txBody>
      </p:sp>
    </p:spTree>
    <p:extLst>
      <p:ext uri="{BB962C8B-B14F-4D97-AF65-F5344CB8AC3E}">
        <p14:creationId xmlns:p14="http://schemas.microsoft.com/office/powerpoint/2010/main" val="196449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Quote slide (long) 1">
    <p:bg>
      <p:bgPr>
        <a:solidFill>
          <a:srgbClr val="0056A7"/>
        </a:solidFill>
        <a:effectLst/>
      </p:bgPr>
    </p:bg>
    <p:spTree>
      <p:nvGrpSpPr>
        <p:cNvPr id="1" name=""/>
        <p:cNvGrpSpPr/>
        <p:nvPr/>
      </p:nvGrpSpPr>
      <p:grpSpPr>
        <a:xfrm>
          <a:off x="0" y="0"/>
          <a:ext cx="0" cy="0"/>
          <a:chOff x="0" y="0"/>
          <a:chExt cx="0" cy="0"/>
        </a:xfrm>
      </p:grpSpPr>
      <p:sp>
        <p:nvSpPr>
          <p:cNvPr id="6" name="Text Placeholder 12"/>
          <p:cNvSpPr>
            <a:spLocks noGrp="1"/>
          </p:cNvSpPr>
          <p:nvPr>
            <p:ph type="body" sz="quarter" idx="13" hasCustomPrompt="1"/>
          </p:nvPr>
        </p:nvSpPr>
        <p:spPr>
          <a:xfrm>
            <a:off x="539552" y="548680"/>
            <a:ext cx="8064896" cy="4824536"/>
          </a:xfrm>
          <a:prstGeom prst="rect">
            <a:avLst/>
          </a:prstGeo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500" b="0" baseline="0">
                <a:solidFill>
                  <a:schemeClr val="bg1"/>
                </a:solidFill>
              </a:defRPr>
            </a:lvl1pPr>
            <a:lvl2pPr>
              <a:defRPr>
                <a:solidFill>
                  <a:schemeClr val="bg1"/>
                </a:solidFill>
              </a:defRPr>
            </a:lvl2pPr>
            <a:lvl3pPr>
              <a:defRPr>
                <a:solidFill>
                  <a:schemeClr val="bg1"/>
                </a:solidFill>
              </a:defRPr>
            </a:lvl3pPr>
            <a:lvl4pPr>
              <a:buNone/>
              <a:defRPr>
                <a:solidFill>
                  <a:schemeClr val="bg1"/>
                </a:solidFill>
              </a:defRPr>
            </a:lvl4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LONG QUOTE SLIDE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aliquyam</a:t>
            </a:r>
            <a:r>
              <a:rPr lang="en-US" dirty="0"/>
              <a:t> </a:t>
            </a:r>
            <a:r>
              <a:rPr lang="en-US" dirty="0" err="1"/>
              <a:t>erat</a:t>
            </a:r>
            <a:r>
              <a:rPr lang="en-US" dirty="0"/>
              <a:t>, </a:t>
            </a:r>
            <a:r>
              <a:rPr lang="en-US" dirty="0" err="1"/>
              <a:t>sed</a:t>
            </a:r>
            <a:r>
              <a:rPr lang="en-US" dirty="0"/>
              <a:t> </a:t>
            </a:r>
            <a:r>
              <a:rPr lang="en-US" dirty="0" err="1"/>
              <a:t>diam</a:t>
            </a:r>
            <a:r>
              <a:rPr lang="en-US" dirty="0"/>
              <a:t> </a:t>
            </a:r>
            <a:r>
              <a:rPr lang="en-US" dirty="0" err="1"/>
              <a:t>voluptua</a:t>
            </a:r>
            <a:r>
              <a:rPr lang="en-US" dirty="0"/>
              <a:t>. 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t>
            </a:r>
            <a:r>
              <a:rPr lang="en-US" dirty="0" err="1"/>
              <a:t>amet</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aliquyam</a:t>
            </a:r>
            <a:r>
              <a:rPr lang="en-US" dirty="0"/>
              <a:t> </a:t>
            </a:r>
            <a:r>
              <a:rPr lang="en-US" dirty="0" err="1"/>
              <a:t>erat</a:t>
            </a:r>
            <a:r>
              <a:rPr lang="en-US" dirty="0"/>
              <a:t>, </a:t>
            </a:r>
            <a:r>
              <a:rPr lang="en-US" dirty="0" err="1"/>
              <a:t>sed</a:t>
            </a:r>
            <a:r>
              <a:rPr lang="en-US" dirty="0"/>
              <a:t> </a:t>
            </a:r>
            <a:r>
              <a:rPr lang="en-US" dirty="0" err="1"/>
              <a:t>diam</a:t>
            </a:r>
            <a:r>
              <a:rPr lang="en-US" dirty="0"/>
              <a:t> </a:t>
            </a:r>
            <a:r>
              <a:rPr lang="en-US" dirty="0" err="1"/>
              <a:t>voluptua</a:t>
            </a:r>
            <a:r>
              <a:rPr lang="en-US" dirty="0"/>
              <a:t>. </a:t>
            </a:r>
          </a:p>
        </p:txBody>
      </p:sp>
      <p:sp>
        <p:nvSpPr>
          <p:cNvPr id="3" name="Text Placeholder 2"/>
          <p:cNvSpPr>
            <a:spLocks noGrp="1"/>
          </p:cNvSpPr>
          <p:nvPr>
            <p:ph type="body" sz="quarter" idx="14" hasCustomPrompt="1"/>
          </p:nvPr>
        </p:nvSpPr>
        <p:spPr>
          <a:xfrm>
            <a:off x="539750" y="5804495"/>
            <a:ext cx="8064698" cy="360809"/>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0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Source: Lorem Ipsum Dolor Sit</a:t>
            </a:r>
            <a:endParaRPr lang="en-ZA" dirty="0"/>
          </a:p>
        </p:txBody>
      </p:sp>
      <p:sp>
        <p:nvSpPr>
          <p:cNvPr id="4" name="Slide Number Placeholder 5">
            <a:extLst>
              <a:ext uri="{FF2B5EF4-FFF2-40B4-BE49-F238E27FC236}">
                <a16:creationId xmlns="" xmlns:a16="http://schemas.microsoft.com/office/drawing/2014/main" id="{1D53B49B-5507-4942-822C-9363252C6F89}"/>
              </a:ext>
            </a:extLst>
          </p:cNvPr>
          <p:cNvSpPr>
            <a:spLocks noGrp="1"/>
          </p:cNvSpPr>
          <p:nvPr>
            <p:ph type="sldNum" sz="quarter" idx="4"/>
          </p:nvPr>
        </p:nvSpPr>
        <p:spPr>
          <a:xfrm>
            <a:off x="3923928" y="6301242"/>
            <a:ext cx="2133600" cy="365125"/>
          </a:xfrm>
          <a:prstGeom prst="rect">
            <a:avLst/>
          </a:prstGeom>
        </p:spPr>
        <p:txBody>
          <a:bodyPr/>
          <a:lstStyle>
            <a:lvl1pPr algn="ctr">
              <a:defRPr/>
            </a:lvl1pPr>
          </a:lstStyle>
          <a:p>
            <a:fld id="{F3284DE6-A14E-450E-9204-FF7EB28CD8E9}" type="slidenum">
              <a:rPr lang="en-ZA" smtClean="0"/>
              <a:pPr/>
              <a:t>‹#›</a:t>
            </a:fld>
            <a:endParaRPr lang="en-ZA"/>
          </a:p>
        </p:txBody>
      </p:sp>
    </p:spTree>
    <p:extLst>
      <p:ext uri="{BB962C8B-B14F-4D97-AF65-F5344CB8AC3E}">
        <p14:creationId xmlns:p14="http://schemas.microsoft.com/office/powerpoint/2010/main" val="21072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7" name="Rectangle 6"/>
          <p:cNvSpPr/>
          <p:nvPr userDrawn="1"/>
        </p:nvSpPr>
        <p:spPr>
          <a:xfrm>
            <a:off x="2" y="-9731"/>
            <a:ext cx="9143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628650" y="244372"/>
            <a:ext cx="7886700" cy="673100"/>
          </a:xfrm>
          <a:prstGeom prst="rect">
            <a:avLst/>
          </a:prstGeom>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11132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ZA">
              <a:solidFill>
                <a:prstClr val="black"/>
              </a:solidFill>
            </a:endParaRPr>
          </a:p>
        </p:txBody>
      </p:sp>
      <p:sp>
        <p:nvSpPr>
          <p:cNvPr id="5" name="Footer Placeholder 4"/>
          <p:cNvSpPr>
            <a:spLocks noGrp="1"/>
          </p:cNvSpPr>
          <p:nvPr>
            <p:ph type="ftr" sz="quarter" idx="11"/>
          </p:nvPr>
        </p:nvSpPr>
        <p:spPr/>
        <p:txBody>
          <a:bodyPr/>
          <a:lstStyle/>
          <a:p>
            <a:endParaRPr lang="en-ZA">
              <a:solidFill>
                <a:prstClr val="black"/>
              </a:solidFill>
            </a:endParaRPr>
          </a:p>
        </p:txBody>
      </p:sp>
      <p:sp>
        <p:nvSpPr>
          <p:cNvPr id="6" name="Slide Number Placeholder 5"/>
          <p:cNvSpPr>
            <a:spLocks noGrp="1"/>
          </p:cNvSpPr>
          <p:nvPr>
            <p:ph type="sldNum" sz="quarter" idx="12"/>
          </p:nvPr>
        </p:nvSpPr>
        <p:spPr/>
        <p:txBody>
          <a:bodyPr/>
          <a:lstStyle/>
          <a:p>
            <a:fld id="{67F61D8D-A1D0-4108-83AB-1903767B86B5}"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1015086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6.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0" y="6109610"/>
            <a:ext cx="9144000" cy="748390"/>
          </a:xfrm>
          <a:prstGeom prst="rect">
            <a:avLst/>
          </a:prstGeom>
        </p:spPr>
      </p:pic>
      <p:sp>
        <p:nvSpPr>
          <p:cNvPr id="5" name="Slide Number Placeholder 5">
            <a:extLst>
              <a:ext uri="{FF2B5EF4-FFF2-40B4-BE49-F238E27FC236}">
                <a16:creationId xmlns="" xmlns:a16="http://schemas.microsoft.com/office/drawing/2014/main" id="{B9D985E3-C49C-4A97-9210-B8748070DB6E}"/>
              </a:ext>
            </a:extLst>
          </p:cNvPr>
          <p:cNvSpPr>
            <a:spLocks noGrp="1"/>
          </p:cNvSpPr>
          <p:nvPr>
            <p:ph type="sldNum" sz="quarter" idx="4"/>
          </p:nvPr>
        </p:nvSpPr>
        <p:spPr>
          <a:xfrm>
            <a:off x="7164288" y="6492875"/>
            <a:ext cx="2133600" cy="365125"/>
          </a:xfrm>
          <a:prstGeom prst="rect">
            <a:avLst/>
          </a:prstGeom>
        </p:spPr>
        <p:txBody>
          <a:bodyPr/>
          <a:lstStyle>
            <a:lvl1pPr algn="ctr">
              <a:defRPr/>
            </a:lvl1pPr>
          </a:lstStyle>
          <a:p>
            <a:fld id="{F3284DE6-A14E-450E-9204-FF7EB28CD8E9}" type="slidenum">
              <a:rPr lang="en-ZA" smtClean="0"/>
              <a:pPr/>
              <a:t>‹#›</a:t>
            </a:fld>
            <a:endParaRPr lang="en-ZA"/>
          </a:p>
        </p:txBody>
      </p:sp>
    </p:spTree>
    <p:extLst>
      <p:ext uri="{BB962C8B-B14F-4D97-AF65-F5344CB8AC3E}">
        <p14:creationId xmlns:p14="http://schemas.microsoft.com/office/powerpoint/2010/main" val="2821969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70" r:id="rId4"/>
    <p:sldLayoutId id="2147483962" r:id="rId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139151"/>
            <a:ext cx="9144000" cy="718849"/>
          </a:xfrm>
          <a:prstGeom prst="rect">
            <a:avLst/>
          </a:prstGeom>
        </p:spPr>
      </p:pic>
      <p:pic>
        <p:nvPicPr>
          <p:cNvPr id="9" name="Picture 8">
            <a:extLst>
              <a:ext uri="{FF2B5EF4-FFF2-40B4-BE49-F238E27FC236}">
                <a16:creationId xmlns="" xmlns:a16="http://schemas.microsoft.com/office/drawing/2014/main" id="{B5A96C33-6A40-40E7-87BC-1B49E2DE64F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6103825"/>
            <a:ext cx="9144000" cy="748390"/>
          </a:xfrm>
          <a:prstGeom prst="rect">
            <a:avLst/>
          </a:prstGeom>
        </p:spPr>
      </p:pic>
    </p:spTree>
    <p:extLst>
      <p:ext uri="{BB962C8B-B14F-4D97-AF65-F5344CB8AC3E}">
        <p14:creationId xmlns:p14="http://schemas.microsoft.com/office/powerpoint/2010/main" val="3841278700"/>
      </p:ext>
    </p:extLst>
  </p:cSld>
  <p:clrMap bg1="lt1" tx1="dk1" bg2="lt2" tx2="dk2" accent1="accent1" accent2="accent2" accent3="accent3" accent4="accent4" accent5="accent5" accent6="accent6" hlink="hlink" folHlink="folHlink"/>
  <p:sldLayoutIdLst>
    <p:sldLayoutId id="2147483735"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atssa.gov.za/publications/P02113/P021132014.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nesstar.statssa.gov.za:8282/webview/"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 xmlns:a16="http://schemas.microsoft.com/office/drawing/2014/main" id="{5CB593EA-2F98-479F-B4C4-F366571FA6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 xmlns:a16="http://schemas.microsoft.com/office/drawing/2014/main" id="{39BEB6D0-9E4E-4221-93D1-74ABECEE9E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09432" y="3474720"/>
            <a:ext cx="4534568" cy="3383281"/>
          </a:xfrm>
          <a:prstGeom prst="rect">
            <a:avLst/>
          </a:prstGeom>
          <a:solidFill>
            <a:srgbClr val="36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ounded Rectangle 14">
            <a:extLst>
              <a:ext uri="{FF2B5EF4-FFF2-40B4-BE49-F238E27FC236}">
                <a16:creationId xmlns="" xmlns:a16="http://schemas.microsoft.com/office/drawing/2014/main" id="{4A720F47-284E-4FE0-AD75-98690C2E15FF}"/>
              </a:ext>
            </a:extLst>
          </p:cNvPr>
          <p:cNvSpPr/>
          <p:nvPr/>
        </p:nvSpPr>
        <p:spPr>
          <a:xfrm>
            <a:off x="4859736" y="3564219"/>
            <a:ext cx="4024957" cy="3122394"/>
          </a:xfrm>
          <a:prstGeom prst="roundRect">
            <a:avLst/>
          </a:prstGeom>
          <a:solidFill>
            <a:srgbClr val="363864"/>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200" b="0" i="0" u="none" strike="noStrike" cap="none" spc="0" normalizeH="0" baseline="0" noProof="0" dirty="0" smtClean="0">
              <a:ln>
                <a:noFill/>
              </a:ln>
              <a:solidFill>
                <a:srgbClr val="FFFFFF"/>
              </a:solidFill>
              <a:effectLst/>
              <a:uLnTx/>
              <a:uFillTx/>
            </a:endParaRPr>
          </a:p>
          <a:p>
            <a:pPr marR="0" lvl="0" fontAlgn="auto">
              <a:lnSpc>
                <a:spcPct val="90000"/>
              </a:lnSpc>
              <a:spcBef>
                <a:spcPts val="0"/>
              </a:spcBef>
              <a:spcAft>
                <a:spcPts val="600"/>
              </a:spcAft>
              <a:buClrTx/>
              <a:buSzTx/>
              <a:tabLst/>
              <a:defRPr/>
            </a:pPr>
            <a:r>
              <a:rPr kumimoji="0" lang="en-US" sz="2800" b="1" i="0" u="none" strike="noStrike"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Measuring volunteer work in South Africa</a:t>
            </a:r>
            <a:endParaRPr kumimoji="0" lang="en-US" sz="2800" b="0" i="0" u="none" strike="noStrike"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2800" b="0" i="0" u="none" strike="noStrike"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R="0" lvl="0" fontAlgn="auto">
              <a:lnSpc>
                <a:spcPct val="90000"/>
              </a:lnSpc>
              <a:spcBef>
                <a:spcPts val="0"/>
              </a:spcBef>
              <a:spcAft>
                <a:spcPts val="600"/>
              </a:spcAft>
              <a:buClrTx/>
              <a:buSzTx/>
              <a:tabLst/>
              <a:defRPr/>
            </a:pPr>
            <a:r>
              <a:rPr kumimoji="0" lang="en-US" sz="2800" b="0" i="0" u="none" strike="noStrike"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Malerato Mosiane</a:t>
            </a:r>
          </a:p>
          <a:p>
            <a:pPr marR="0" lvl="0" fontAlgn="auto">
              <a:lnSpc>
                <a:spcPct val="90000"/>
              </a:lnSpc>
              <a:spcBef>
                <a:spcPts val="0"/>
              </a:spcBef>
              <a:spcAft>
                <a:spcPts val="600"/>
              </a:spcAft>
              <a:buClrTx/>
              <a:buSzTx/>
              <a:tabLst/>
              <a:defRPr/>
            </a:pPr>
            <a:r>
              <a:rPr lang="en-US" sz="2800" dirty="0" smtClean="0">
                <a:solidFill>
                  <a:srgbClr val="FFFFFF"/>
                </a:solidFill>
                <a:latin typeface="Arial" panose="020B0604020202020204" pitchFamily="34" charset="0"/>
                <a:cs typeface="Arial" panose="020B0604020202020204" pitchFamily="34" charset="0"/>
              </a:rPr>
              <a:t>Statistics SA</a:t>
            </a:r>
            <a:endParaRPr kumimoji="0" lang="en-US" sz="2800" b="0" i="0" u="none" strike="noStrike"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R="0" lvl="0" fontAlgn="auto">
              <a:lnSpc>
                <a:spcPct val="90000"/>
              </a:lnSpc>
              <a:spcBef>
                <a:spcPts val="0"/>
              </a:spcBef>
              <a:spcAft>
                <a:spcPts val="600"/>
              </a:spcAft>
              <a:buClrTx/>
              <a:buSzTx/>
              <a:tabLst/>
              <a:defRPr/>
            </a:pPr>
            <a:endParaRPr kumimoji="0" lang="en-US" sz="1200" b="0" i="0" u="none" strike="noStrike" cap="none" spc="0" normalizeH="0" baseline="0" noProof="0" dirty="0">
              <a:ln>
                <a:noFill/>
              </a:ln>
              <a:solidFill>
                <a:srgbClr val="FFFFFF"/>
              </a:solidFill>
              <a:effectLst/>
              <a:uLnTx/>
              <a:uFillTx/>
            </a:endParaRPr>
          </a:p>
        </p:txBody>
      </p:sp>
      <p:pic>
        <p:nvPicPr>
          <p:cNvPr id="12" name="Picture 11" descr="Twitter_logo_white.png">
            <a:extLst>
              <a:ext uri="{FF2B5EF4-FFF2-40B4-BE49-F238E27FC236}">
                <a16:creationId xmlns="" xmlns:a16="http://schemas.microsoft.com/office/drawing/2014/main" id="{1473580C-B900-49AE-A2D9-7BFBE4A8E8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528" y="6481614"/>
            <a:ext cx="252153" cy="204999"/>
          </a:xfrm>
          <a:prstGeom prst="rect">
            <a:avLst/>
          </a:prstGeom>
          <a:solidFill>
            <a:srgbClr val="1DA1F2"/>
          </a:solidFill>
        </p:spPr>
      </p:pic>
      <p:sp>
        <p:nvSpPr>
          <p:cNvPr id="13" name="Rectangle 12">
            <a:extLst>
              <a:ext uri="{FF2B5EF4-FFF2-40B4-BE49-F238E27FC236}">
                <a16:creationId xmlns="" xmlns:a16="http://schemas.microsoft.com/office/drawing/2014/main" id="{111B5AD3-8C45-43E7-8907-59071F0DFB2F}"/>
              </a:ext>
            </a:extLst>
          </p:cNvPr>
          <p:cNvSpPr/>
          <p:nvPr/>
        </p:nvSpPr>
        <p:spPr>
          <a:xfrm>
            <a:off x="5004048" y="6395890"/>
            <a:ext cx="1031051" cy="338554"/>
          </a:xfrm>
          <a:prstGeom prst="rect">
            <a:avLst/>
          </a:prstGeom>
          <a:noFill/>
        </p:spPr>
        <p:txBody>
          <a:bodyPr wrap="none">
            <a:spAutoFit/>
          </a:bodyPr>
          <a:lstStyle/>
          <a:p>
            <a:pPr>
              <a:spcAft>
                <a:spcPts val="600"/>
              </a:spcAft>
            </a:pPr>
            <a:r>
              <a:rPr lang="en-ZA" sz="1600" dirty="0">
                <a:solidFill>
                  <a:schemeClr val="tx1">
                    <a:lumMod val="65000"/>
                    <a:lumOff val="35000"/>
                  </a:schemeClr>
                </a:solidFill>
                <a:latin typeface="Arial" panose="020B0604020202020204" pitchFamily="34" charset="0"/>
                <a:cs typeface="Arial" panose="020B0604020202020204" pitchFamily="34" charset="0"/>
              </a:rPr>
              <a:t>#</a:t>
            </a:r>
            <a:r>
              <a:rPr lang="en-ZA" sz="1600" dirty="0" err="1">
                <a:solidFill>
                  <a:schemeClr val="tx1">
                    <a:lumMod val="65000"/>
                    <a:lumOff val="35000"/>
                  </a:schemeClr>
                </a:solidFill>
                <a:latin typeface="Arial" panose="020B0604020202020204" pitchFamily="34" charset="0"/>
                <a:cs typeface="Arial" panose="020B0604020202020204" pitchFamily="34" charset="0"/>
              </a:rPr>
              <a:t>StatsSA</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4" name="Picture 13" descr="Volunteering – What's It All About? - Home - Meic"/>
          <p:cNvPicPr/>
          <p:nvPr/>
        </p:nvPicPr>
        <p:blipFill>
          <a:blip r:embed="rId4">
            <a:extLst>
              <a:ext uri="{28A0092B-C50C-407E-A947-70E740481C1C}">
                <a14:useLocalDpi xmlns:a14="http://schemas.microsoft.com/office/drawing/2010/main" val="0"/>
              </a:ext>
            </a:extLst>
          </a:blip>
          <a:srcRect/>
          <a:stretch>
            <a:fillRect/>
          </a:stretch>
        </p:blipFill>
        <p:spPr bwMode="auto">
          <a:xfrm>
            <a:off x="48225" y="-91442"/>
            <a:ext cx="4379760" cy="3474720"/>
          </a:xfrm>
          <a:prstGeom prst="rect">
            <a:avLst/>
          </a:prstGeom>
          <a:noFill/>
          <a:ln>
            <a:noFill/>
          </a:ln>
        </p:spPr>
      </p:pic>
      <p:pic>
        <p:nvPicPr>
          <p:cNvPr id="16" name="Picture 3" descr="a18.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09431" y="0"/>
            <a:ext cx="4534569" cy="33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 descr="work014.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25" y="3556211"/>
            <a:ext cx="4368328" cy="3383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34862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8229600" cy="1143000"/>
          </a:xfrm>
        </p:spPr>
        <p:txBody>
          <a:bodyPr/>
          <a:lstStyle/>
          <a:p>
            <a:r>
              <a:rPr lang="en-US" sz="3600" dirty="0">
                <a:latin typeface="Verdana" pitchFamily="34" charset="0"/>
                <a:ea typeface="Verdana" pitchFamily="34" charset="0"/>
                <a:cs typeface="Verdana" pitchFamily="34" charset="0"/>
              </a:rPr>
              <a:t>Valuing volunteer work</a:t>
            </a:r>
            <a:endParaRPr lang="en-ZA" sz="3600" dirty="0"/>
          </a:p>
        </p:txBody>
      </p:sp>
      <p:sp>
        <p:nvSpPr>
          <p:cNvPr id="3" name="Content Placeholder 2"/>
          <p:cNvSpPr>
            <a:spLocks noGrp="1"/>
          </p:cNvSpPr>
          <p:nvPr>
            <p:ph idx="1"/>
          </p:nvPr>
        </p:nvSpPr>
        <p:spPr>
          <a:xfrm>
            <a:off x="395536" y="1340768"/>
            <a:ext cx="8229600" cy="4752528"/>
          </a:xfrm>
        </p:spPr>
        <p:txBody>
          <a:bodyPr>
            <a:normAutofit fontScale="92500" lnSpcReduction="20000"/>
          </a:bodyPr>
          <a:lstStyle/>
          <a:p>
            <a:pPr marL="342900" indent="-342900">
              <a:lnSpc>
                <a:spcPct val="100000"/>
              </a:lnSpc>
              <a:spcBef>
                <a:spcPct val="20000"/>
              </a:spcBef>
              <a:buFontTx/>
              <a:buChar char="•"/>
              <a:defRPr/>
            </a:pPr>
            <a:r>
              <a:rPr lang="en-GB" dirty="0">
                <a:solidFill>
                  <a:schemeClr val="accent1">
                    <a:lumMod val="50000"/>
                  </a:schemeClr>
                </a:solidFill>
                <a:latin typeface="Open Sans"/>
              </a:rPr>
              <a:t>One of the objectives of the survey is to estimate the economic value of volunteer work</a:t>
            </a:r>
          </a:p>
          <a:p>
            <a:pPr>
              <a:defRPr/>
            </a:pPr>
            <a:endParaRPr lang="en-GB" dirty="0"/>
          </a:p>
          <a:p>
            <a:pPr algn="just">
              <a:buFont typeface="Wingdings" pitchFamily="2" charset="2"/>
              <a:buChar char="q"/>
              <a:defRPr/>
            </a:pPr>
            <a:r>
              <a:rPr lang="en-GB" dirty="0">
                <a:solidFill>
                  <a:srgbClr val="C00000"/>
                </a:solidFill>
              </a:rPr>
              <a:t>There are two general approaches available to measure the monetary value of volunteer and other unpaid work:</a:t>
            </a:r>
          </a:p>
          <a:p>
            <a:pPr marL="0" indent="0">
              <a:buNone/>
              <a:defRPr/>
            </a:pPr>
            <a:endParaRPr lang="en-GB" dirty="0"/>
          </a:p>
          <a:p>
            <a:pPr marL="1257300" lvl="2" indent="-342900">
              <a:buFont typeface="+mj-lt"/>
              <a:buAutoNum type="alphaLcParenR"/>
              <a:defRPr/>
            </a:pPr>
            <a:r>
              <a:rPr lang="en-GB" sz="2800" dirty="0">
                <a:solidFill>
                  <a:schemeClr val="accent1">
                    <a:lumMod val="50000"/>
                  </a:schemeClr>
                </a:solidFill>
              </a:rPr>
              <a:t>Opportunity cost method</a:t>
            </a:r>
          </a:p>
          <a:p>
            <a:pPr marL="1257300" lvl="2" indent="-342900">
              <a:buFont typeface="+mj-lt"/>
              <a:buAutoNum type="alphaLcParenR"/>
              <a:defRPr/>
            </a:pPr>
            <a:endParaRPr lang="en-GB" sz="2800" dirty="0">
              <a:solidFill>
                <a:schemeClr val="accent1">
                  <a:lumMod val="50000"/>
                </a:schemeClr>
              </a:solidFill>
            </a:endParaRPr>
          </a:p>
          <a:p>
            <a:pPr marL="1257300" lvl="2" indent="-342900">
              <a:buFont typeface="+mj-lt"/>
              <a:buAutoNum type="alphaLcParenR"/>
              <a:defRPr/>
            </a:pPr>
            <a:r>
              <a:rPr lang="en-GB" sz="2800" dirty="0">
                <a:solidFill>
                  <a:schemeClr val="accent1">
                    <a:lumMod val="50000"/>
                  </a:schemeClr>
                </a:solidFill>
              </a:rPr>
              <a:t>Replacement cost </a:t>
            </a:r>
            <a:r>
              <a:rPr lang="en-GB" sz="2800" dirty="0" smtClean="0">
                <a:solidFill>
                  <a:schemeClr val="accent1">
                    <a:lumMod val="50000"/>
                  </a:schemeClr>
                </a:solidFill>
              </a:rPr>
              <a:t>method</a:t>
            </a:r>
            <a:endParaRPr lang="en-ZA" sz="2000" dirty="0" smtClean="0">
              <a:solidFill>
                <a:schemeClr val="accent1">
                  <a:lumMod val="50000"/>
                </a:schemeClr>
              </a:solidFill>
              <a:latin typeface="Open Sans"/>
            </a:endParaRPr>
          </a:p>
        </p:txBody>
      </p:sp>
    </p:spTree>
    <p:extLst>
      <p:ext uri="{BB962C8B-B14F-4D97-AF65-F5344CB8AC3E}">
        <p14:creationId xmlns:p14="http://schemas.microsoft.com/office/powerpoint/2010/main" val="197381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8229600" cy="1143000"/>
          </a:xfrm>
        </p:spPr>
        <p:txBody>
          <a:bodyPr/>
          <a:lstStyle/>
          <a:p>
            <a:r>
              <a:rPr lang="en-US" sz="3600" dirty="0">
                <a:latin typeface="Verdana" pitchFamily="34" charset="0"/>
                <a:ea typeface="Verdana" pitchFamily="34" charset="0"/>
                <a:cs typeface="Verdana" pitchFamily="34" charset="0"/>
              </a:rPr>
              <a:t>Opportunity cost </a:t>
            </a:r>
            <a:r>
              <a:rPr lang="en-US" sz="3600" dirty="0" smtClean="0">
                <a:latin typeface="Verdana" pitchFamily="34" charset="0"/>
                <a:ea typeface="Verdana" pitchFamily="34" charset="0"/>
                <a:cs typeface="Verdana" pitchFamily="34" charset="0"/>
              </a:rPr>
              <a:t>method</a:t>
            </a:r>
            <a:endParaRPr lang="en-ZA" sz="3600" dirty="0"/>
          </a:p>
        </p:txBody>
      </p:sp>
      <p:sp>
        <p:nvSpPr>
          <p:cNvPr id="4" name="Content Placeholder 2"/>
          <p:cNvSpPr>
            <a:spLocks noGrp="1"/>
          </p:cNvSpPr>
          <p:nvPr>
            <p:ph idx="1"/>
          </p:nvPr>
        </p:nvSpPr>
        <p:spPr>
          <a:xfrm>
            <a:off x="395536" y="1249325"/>
            <a:ext cx="8568952" cy="5059995"/>
          </a:xfrm>
        </p:spPr>
        <p:txBody>
          <a:bodyPr>
            <a:normAutofit lnSpcReduction="10000"/>
          </a:bodyPr>
          <a:lstStyle/>
          <a:p>
            <a:pPr marL="342900" indent="-342900">
              <a:lnSpc>
                <a:spcPct val="100000"/>
              </a:lnSpc>
              <a:spcBef>
                <a:spcPct val="20000"/>
              </a:spcBef>
              <a:buFontTx/>
              <a:buChar char="•"/>
              <a:defRPr/>
            </a:pPr>
            <a:r>
              <a:rPr lang="en-GB" dirty="0">
                <a:solidFill>
                  <a:schemeClr val="accent1">
                    <a:lumMod val="50000"/>
                  </a:schemeClr>
                </a:solidFill>
                <a:latin typeface="Open Sans"/>
              </a:rPr>
              <a:t>This method estimates the value by assigning to the hours of volunteer work the </a:t>
            </a:r>
            <a:r>
              <a:rPr lang="en-GB" dirty="0">
                <a:solidFill>
                  <a:srgbClr val="0000FF"/>
                </a:solidFill>
                <a:latin typeface="Open Sans"/>
              </a:rPr>
              <a:t>average wage </a:t>
            </a:r>
            <a:r>
              <a:rPr lang="en-GB" dirty="0">
                <a:solidFill>
                  <a:schemeClr val="accent1">
                    <a:lumMod val="50000"/>
                  </a:schemeClr>
                </a:solidFill>
                <a:latin typeface="Open Sans"/>
              </a:rPr>
              <a:t>that  the volunteer  would earn if that volunteer worked at his or her regular job for those same hours. </a:t>
            </a:r>
          </a:p>
          <a:p>
            <a:pPr algn="just">
              <a:defRPr/>
            </a:pPr>
            <a:endParaRPr lang="en-GB" sz="2400" dirty="0">
              <a:latin typeface="Arial" pitchFamily="34" charset="0"/>
              <a:cs typeface="Arial" pitchFamily="34" charset="0"/>
            </a:endParaRPr>
          </a:p>
          <a:p>
            <a:pPr lvl="1" algn="just">
              <a:buFont typeface="Arial" pitchFamily="34" charset="0"/>
              <a:buChar char="–"/>
              <a:defRPr/>
            </a:pPr>
            <a:r>
              <a:rPr lang="en-GB" dirty="0">
                <a:solidFill>
                  <a:srgbClr val="0000FF"/>
                </a:solidFill>
                <a:latin typeface="Arial" pitchFamily="34" charset="0"/>
                <a:cs typeface="Arial" pitchFamily="34" charset="0"/>
              </a:rPr>
              <a:t>E.g. </a:t>
            </a:r>
            <a:r>
              <a:rPr lang="en-GB" dirty="0" smtClean="0">
                <a:solidFill>
                  <a:srgbClr val="0000FF"/>
                </a:solidFill>
                <a:latin typeface="Arial" pitchFamily="34" charset="0"/>
                <a:cs typeface="Arial" pitchFamily="34" charset="0"/>
              </a:rPr>
              <a:t>- a </a:t>
            </a:r>
            <a:r>
              <a:rPr lang="en-GB" dirty="0">
                <a:solidFill>
                  <a:srgbClr val="0000FF"/>
                </a:solidFill>
                <a:latin typeface="Arial" pitchFamily="34" charset="0"/>
                <a:cs typeface="Arial" pitchFamily="34" charset="0"/>
              </a:rPr>
              <a:t>medical doctor volunteering as a teacher assisting in basic adult education programme in his community -  his work will be valued at the rate he or she gets as a Doctor not as a teacher.</a:t>
            </a:r>
            <a:endParaRPr lang="en-US" dirty="0">
              <a:solidFill>
                <a:srgbClr val="0000FF"/>
              </a:solidFill>
              <a:latin typeface="Arial" pitchFamily="34" charset="0"/>
              <a:cs typeface="Arial" pitchFamily="34" charset="0"/>
            </a:endParaRPr>
          </a:p>
          <a:p>
            <a:pPr marL="914400" lvl="2" indent="0">
              <a:lnSpc>
                <a:spcPct val="150000"/>
              </a:lnSpc>
              <a:buNone/>
            </a:pPr>
            <a:endParaRPr lang="en-US" sz="2800" dirty="0">
              <a:solidFill>
                <a:schemeClr val="accent1">
                  <a:lumMod val="50000"/>
                </a:schemeClr>
              </a:solidFill>
              <a:latin typeface="Open Sans"/>
            </a:endParaRPr>
          </a:p>
        </p:txBody>
      </p:sp>
    </p:spTree>
    <p:extLst>
      <p:ext uri="{BB962C8B-B14F-4D97-AF65-F5344CB8AC3E}">
        <p14:creationId xmlns:p14="http://schemas.microsoft.com/office/powerpoint/2010/main" val="322790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8229600" cy="1143000"/>
          </a:xfrm>
        </p:spPr>
        <p:txBody>
          <a:bodyPr/>
          <a:lstStyle/>
          <a:p>
            <a:r>
              <a:rPr lang="en-US" sz="3600" dirty="0">
                <a:latin typeface="Verdana" pitchFamily="34" charset="0"/>
                <a:ea typeface="Verdana" pitchFamily="34" charset="0"/>
                <a:cs typeface="Verdana" pitchFamily="34" charset="0"/>
              </a:rPr>
              <a:t>Replacement cost method</a:t>
            </a:r>
            <a:endParaRPr lang="en-ZA" sz="3600" dirty="0"/>
          </a:p>
        </p:txBody>
      </p:sp>
      <p:sp>
        <p:nvSpPr>
          <p:cNvPr id="5" name="Rectangle 5"/>
          <p:cNvSpPr>
            <a:spLocks noChangeArrowheads="1"/>
          </p:cNvSpPr>
          <p:nvPr/>
        </p:nvSpPr>
        <p:spPr bwMode="auto">
          <a:xfrm>
            <a:off x="179512" y="1484784"/>
            <a:ext cx="8715375" cy="2738438"/>
          </a:xfrm>
          <a:prstGeom prst="rect">
            <a:avLst/>
          </a:prstGeom>
          <a:noFill/>
          <a:ln w="9525">
            <a:noFill/>
            <a:miter lim="800000"/>
            <a:headEnd/>
            <a:tailEnd/>
          </a:ln>
        </p:spPr>
        <p:txBody>
          <a:bodyPr>
            <a:spAutoFit/>
          </a:bodyPr>
          <a:lstStyle/>
          <a:p>
            <a:pPr algn="just"/>
            <a:r>
              <a:rPr lang="en-GB" sz="2400" dirty="0">
                <a:solidFill>
                  <a:schemeClr val="accent1">
                    <a:lumMod val="50000"/>
                  </a:schemeClr>
                </a:solidFill>
                <a:latin typeface="Arial" pitchFamily="34" charset="0"/>
                <a:cs typeface="Arial" pitchFamily="34" charset="0"/>
              </a:rPr>
              <a:t>This method estimates the value by assigning to hours of volunteer work what it would have cost to hire someone for pay to do the work that the volunteer is doing for no pay. </a:t>
            </a:r>
          </a:p>
          <a:p>
            <a:endParaRPr lang="en-GB" sz="2400" dirty="0">
              <a:latin typeface="Arial" pitchFamily="34" charset="0"/>
              <a:cs typeface="Arial" pitchFamily="34" charset="0"/>
            </a:endParaRPr>
          </a:p>
          <a:p>
            <a:pPr lvl="1">
              <a:buFont typeface="Arial" charset="0"/>
              <a:buChar char="–"/>
            </a:pPr>
            <a:r>
              <a:rPr lang="en-GB" sz="2400" dirty="0">
                <a:solidFill>
                  <a:srgbClr val="0000FF"/>
                </a:solidFill>
                <a:latin typeface="Arial" pitchFamily="34" charset="0"/>
                <a:cs typeface="Arial" pitchFamily="34" charset="0"/>
              </a:rPr>
              <a:t>E.g. - a medical Doctor volunteering as a teacher -  his work will be valued at the rate of what  a teacher gets paid.</a:t>
            </a:r>
          </a:p>
          <a:p>
            <a:endParaRPr lang="en-GB" sz="2800" dirty="0">
              <a:latin typeface="Arial" pitchFamily="34" charset="0"/>
              <a:cs typeface="Arial" pitchFamily="34" charset="0"/>
            </a:endParaRPr>
          </a:p>
        </p:txBody>
      </p:sp>
      <p:sp>
        <p:nvSpPr>
          <p:cNvPr id="6" name="Rectangle 6"/>
          <p:cNvSpPr>
            <a:spLocks noChangeArrowheads="1"/>
          </p:cNvSpPr>
          <p:nvPr/>
        </p:nvSpPr>
        <p:spPr bwMode="auto">
          <a:xfrm>
            <a:off x="198402" y="5085184"/>
            <a:ext cx="8712968" cy="830997"/>
          </a:xfrm>
          <a:prstGeom prst="rect">
            <a:avLst/>
          </a:prstGeom>
          <a:noFill/>
          <a:ln w="34925">
            <a:solidFill>
              <a:srgbClr val="7A2540"/>
            </a:solidFill>
            <a:prstDash val="lgDash"/>
            <a:miter lim="800000"/>
            <a:headEnd/>
            <a:tailEnd/>
          </a:ln>
        </p:spPr>
        <p:txBody>
          <a:bodyPr wrap="square">
            <a:spAutoFit/>
          </a:bodyPr>
          <a:lstStyle/>
          <a:p>
            <a:r>
              <a:rPr lang="en-GB" sz="2400" b="1" dirty="0">
                <a:solidFill>
                  <a:srgbClr val="7A2540"/>
                </a:solidFill>
                <a:latin typeface="Arial" pitchFamily="34" charset="0"/>
                <a:cs typeface="Arial" pitchFamily="34" charset="0"/>
              </a:rPr>
              <a:t>This is the method recommended by </a:t>
            </a:r>
            <a:r>
              <a:rPr lang="en-GB" sz="2400" b="1" dirty="0" smtClean="0">
                <a:solidFill>
                  <a:srgbClr val="7A2540"/>
                </a:solidFill>
                <a:latin typeface="Arial" pitchFamily="34" charset="0"/>
                <a:cs typeface="Arial" pitchFamily="34" charset="0"/>
              </a:rPr>
              <a:t>ILO  and it is adopted in South Africa </a:t>
            </a:r>
            <a:endParaRPr lang="en-US" sz="2400" b="1" dirty="0">
              <a:solidFill>
                <a:srgbClr val="7A2540"/>
              </a:solidFill>
              <a:latin typeface="Arial" pitchFamily="34" charset="0"/>
              <a:cs typeface="Arial" pitchFamily="34" charset="0"/>
            </a:endParaRPr>
          </a:p>
        </p:txBody>
      </p:sp>
    </p:spTree>
    <p:extLst>
      <p:ext uri="{BB962C8B-B14F-4D97-AF65-F5344CB8AC3E}">
        <p14:creationId xmlns:p14="http://schemas.microsoft.com/office/powerpoint/2010/main" val="410746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179512" y="1412776"/>
            <a:ext cx="8536462" cy="4401205"/>
          </a:xfrm>
          <a:prstGeom prst="rect">
            <a:avLst/>
          </a:prstGeom>
          <a:noFill/>
          <a:ln w="9525">
            <a:noFill/>
            <a:miter lim="800000"/>
            <a:headEnd/>
            <a:tailEnd/>
          </a:ln>
        </p:spPr>
        <p:txBody>
          <a:bodyPr wrap="square">
            <a:spAutoFit/>
          </a:bodyPr>
          <a:lstStyle/>
          <a:p>
            <a:pPr marL="457200" indent="-457200" algn="just">
              <a:buFont typeface="Arial" panose="020B0604020202020204" pitchFamily="34" charset="0"/>
              <a:buChar char="•"/>
            </a:pPr>
            <a:r>
              <a:rPr lang="en-GB" sz="2800" dirty="0">
                <a:solidFill>
                  <a:schemeClr val="accent1">
                    <a:lumMod val="50000"/>
                  </a:schemeClr>
                </a:solidFill>
                <a:latin typeface="Arial" pitchFamily="34" charset="0"/>
                <a:cs typeface="Arial" pitchFamily="34" charset="0"/>
              </a:rPr>
              <a:t>Median hourly earnings by occupation </a:t>
            </a:r>
            <a:r>
              <a:rPr lang="en-GB" sz="2800" dirty="0" smtClean="0">
                <a:solidFill>
                  <a:schemeClr val="accent1">
                    <a:lumMod val="50000"/>
                  </a:schemeClr>
                </a:solidFill>
                <a:latin typeface="Arial" pitchFamily="34" charset="0"/>
                <a:cs typeface="Arial" pitchFamily="34" charset="0"/>
              </a:rPr>
              <a:t>(from QLFS) was </a:t>
            </a:r>
            <a:r>
              <a:rPr lang="en-GB" sz="2800" dirty="0">
                <a:solidFill>
                  <a:schemeClr val="accent1">
                    <a:lumMod val="50000"/>
                  </a:schemeClr>
                </a:solidFill>
                <a:latin typeface="Arial" pitchFamily="34" charset="0"/>
                <a:cs typeface="Arial" pitchFamily="34" charset="0"/>
              </a:rPr>
              <a:t>used to assign value to the hours a volunteer worked in a particular occupation. </a:t>
            </a:r>
          </a:p>
          <a:p>
            <a:pPr algn="just">
              <a:buFont typeface="Arial" charset="0"/>
              <a:buChar char="•"/>
            </a:pPr>
            <a:endParaRPr lang="en-GB" sz="2800" dirty="0">
              <a:solidFill>
                <a:schemeClr val="accent1">
                  <a:lumMod val="50000"/>
                </a:schemeClr>
              </a:solidFill>
              <a:latin typeface="Arial" pitchFamily="34" charset="0"/>
              <a:cs typeface="Arial" pitchFamily="34" charset="0"/>
            </a:endParaRPr>
          </a:p>
          <a:p>
            <a:pPr marL="457200" indent="-457200" algn="just">
              <a:buFont typeface="Arial" panose="020B0604020202020204" pitchFamily="34" charset="0"/>
              <a:buChar char="•"/>
            </a:pPr>
            <a:r>
              <a:rPr lang="en-GB" sz="2800" dirty="0" smtClean="0">
                <a:solidFill>
                  <a:schemeClr val="accent1">
                    <a:lumMod val="50000"/>
                  </a:schemeClr>
                </a:solidFill>
                <a:latin typeface="Arial" pitchFamily="34" charset="0"/>
                <a:cs typeface="Arial" pitchFamily="34" charset="0"/>
              </a:rPr>
              <a:t>The median hourly earnings were multiplied by the total hours volunteered to get the value for the reference period (four weeks prior the interview) </a:t>
            </a:r>
          </a:p>
          <a:p>
            <a:pPr algn="just"/>
            <a:endParaRPr lang="en-GB" sz="2800" dirty="0" smtClean="0">
              <a:solidFill>
                <a:schemeClr val="accent1">
                  <a:lumMod val="50000"/>
                </a:schemeClr>
              </a:solidFill>
              <a:latin typeface="Arial" pitchFamily="34" charset="0"/>
              <a:cs typeface="Arial" pitchFamily="34" charset="0"/>
            </a:endParaRPr>
          </a:p>
          <a:p>
            <a:pPr marL="457200" indent="-457200" algn="just">
              <a:buFont typeface="Arial" panose="020B0604020202020204" pitchFamily="34" charset="0"/>
              <a:buChar char="•"/>
            </a:pPr>
            <a:r>
              <a:rPr lang="en-GB" sz="2800" dirty="0" smtClean="0">
                <a:solidFill>
                  <a:schemeClr val="accent1">
                    <a:lumMod val="50000"/>
                  </a:schemeClr>
                </a:solidFill>
                <a:latin typeface="Arial" pitchFamily="34" charset="0"/>
                <a:cs typeface="Arial" pitchFamily="34" charset="0"/>
              </a:rPr>
              <a:t>This value is converted to an annual value for the 12 month reference period.</a:t>
            </a:r>
            <a:endParaRPr lang="en-GB" sz="2800" dirty="0">
              <a:solidFill>
                <a:schemeClr val="accent1">
                  <a:lumMod val="50000"/>
                </a:schemeClr>
              </a:solidFill>
              <a:latin typeface="Arial" pitchFamily="34" charset="0"/>
              <a:cs typeface="Arial" pitchFamily="34" charset="0"/>
            </a:endParaRPr>
          </a:p>
        </p:txBody>
      </p:sp>
      <p:sp>
        <p:nvSpPr>
          <p:cNvPr id="9" name="Rectangle 3"/>
          <p:cNvSpPr>
            <a:spLocks noGrp="1" noChangeArrowheads="1"/>
          </p:cNvSpPr>
          <p:nvPr>
            <p:ph type="title"/>
          </p:nvPr>
        </p:nvSpPr>
        <p:spPr>
          <a:xfrm>
            <a:off x="0" y="115888"/>
            <a:ext cx="8229600" cy="1143000"/>
          </a:xfrm>
        </p:spPr>
        <p:txBody>
          <a:bodyPr/>
          <a:lstStyle/>
          <a:p>
            <a:pPr eaLnBrk="1" hangingPunct="1"/>
            <a:r>
              <a:rPr lang="en-US" sz="3200" dirty="0" smtClean="0">
                <a:latin typeface="Verdana" pitchFamily="34" charset="0"/>
                <a:ea typeface="Verdana" pitchFamily="34" charset="0"/>
                <a:cs typeface="Verdana" pitchFamily="34" charset="0"/>
              </a:rPr>
              <a:t>Computing value of volunteer work</a:t>
            </a:r>
          </a:p>
        </p:txBody>
      </p:sp>
    </p:spTree>
    <p:extLst>
      <p:ext uri="{BB962C8B-B14F-4D97-AF65-F5344CB8AC3E}">
        <p14:creationId xmlns:p14="http://schemas.microsoft.com/office/powerpoint/2010/main" val="2557301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ph type="title"/>
          </p:nvPr>
        </p:nvSpPr>
        <p:spPr>
          <a:xfrm>
            <a:off x="0" y="115888"/>
            <a:ext cx="8229600" cy="1143000"/>
          </a:xfrm>
        </p:spPr>
        <p:txBody>
          <a:bodyPr/>
          <a:lstStyle/>
          <a:p>
            <a:pPr eaLnBrk="1" hangingPunct="1"/>
            <a:r>
              <a:rPr lang="en-US" sz="3200" dirty="0" smtClean="0">
                <a:latin typeface="Verdana" pitchFamily="34" charset="0"/>
                <a:ea typeface="Verdana" pitchFamily="34" charset="0"/>
                <a:cs typeface="Verdana" pitchFamily="34" charset="0"/>
              </a:rPr>
              <a:t>Some indicators, 2018</a:t>
            </a:r>
            <a:endParaRPr lang="en-US" sz="3200" dirty="0" smtClean="0">
              <a:latin typeface="Verdana" pitchFamily="34" charset="0"/>
              <a:ea typeface="Verdana" pitchFamily="34" charset="0"/>
              <a:cs typeface="Verdana"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55187308"/>
              </p:ext>
            </p:extLst>
          </p:nvPr>
        </p:nvGraphicFramePr>
        <p:xfrm>
          <a:off x="478992" y="1253208"/>
          <a:ext cx="8136904" cy="2952328"/>
        </p:xfrm>
        <a:graphic>
          <a:graphicData uri="http://schemas.openxmlformats.org/drawingml/2006/table">
            <a:tbl>
              <a:tblPr>
                <a:tableStyleId>{5C22544A-7EE6-4342-B048-85BDC9FD1C3A}</a:tableStyleId>
              </a:tblPr>
              <a:tblGrid>
                <a:gridCol w="4124492"/>
                <a:gridCol w="1882919"/>
                <a:gridCol w="2129493"/>
              </a:tblGrid>
              <a:tr h="504056">
                <a:tc>
                  <a:txBody>
                    <a:bodyPr/>
                    <a:lstStyle/>
                    <a:p>
                      <a:pPr algn="l" fontAlgn="b"/>
                      <a:r>
                        <a:rPr lang="en-ZA" sz="2400" b="1" u="none" strike="noStrike" dirty="0">
                          <a:solidFill>
                            <a:schemeClr val="bg1"/>
                          </a:solidFill>
                          <a:effectLst/>
                          <a:latin typeface="Arial" panose="020B0604020202020204" pitchFamily="34" charset="0"/>
                          <a:cs typeface="Arial" panose="020B0604020202020204" pitchFamily="34" charset="0"/>
                        </a:rPr>
                        <a:t> </a:t>
                      </a:r>
                      <a:r>
                        <a:rPr lang="en-ZA" sz="2400" b="1" u="none" strike="noStrike" dirty="0" smtClean="0">
                          <a:solidFill>
                            <a:schemeClr val="bg1"/>
                          </a:solidFill>
                          <a:effectLst/>
                          <a:latin typeface="Arial" panose="020B0604020202020204" pitchFamily="34" charset="0"/>
                          <a:cs typeface="Arial" panose="020B0604020202020204" pitchFamily="34" charset="0"/>
                        </a:rPr>
                        <a:t>Indicator</a:t>
                      </a:r>
                      <a:endParaRPr lang="en-ZA" sz="24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b">
                    <a:solidFill>
                      <a:schemeClr val="tx2">
                        <a:lumMod val="60000"/>
                        <a:lumOff val="40000"/>
                      </a:schemeClr>
                    </a:solidFill>
                  </a:tcPr>
                </a:tc>
                <a:tc>
                  <a:txBody>
                    <a:bodyPr/>
                    <a:lstStyle/>
                    <a:p>
                      <a:pPr algn="ctr" fontAlgn="b"/>
                      <a:r>
                        <a:rPr lang="en-ZA" sz="2400" b="1" u="none" strike="noStrike" dirty="0">
                          <a:solidFill>
                            <a:schemeClr val="bg1"/>
                          </a:solidFill>
                          <a:effectLst/>
                          <a:latin typeface="Arial" panose="020B0604020202020204" pitchFamily="34" charset="0"/>
                          <a:cs typeface="Arial" panose="020B0604020202020204" pitchFamily="34" charset="0"/>
                        </a:rPr>
                        <a:t>Men</a:t>
                      </a:r>
                      <a:endParaRPr lang="en-ZA" sz="24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b">
                    <a:solidFill>
                      <a:schemeClr val="tx2">
                        <a:lumMod val="60000"/>
                        <a:lumOff val="40000"/>
                      </a:schemeClr>
                    </a:solidFill>
                  </a:tcPr>
                </a:tc>
                <a:tc>
                  <a:txBody>
                    <a:bodyPr/>
                    <a:lstStyle/>
                    <a:p>
                      <a:pPr algn="ctr" fontAlgn="b"/>
                      <a:r>
                        <a:rPr lang="en-ZA" sz="2400" b="1" u="none" strike="noStrike" dirty="0">
                          <a:solidFill>
                            <a:schemeClr val="bg1"/>
                          </a:solidFill>
                          <a:effectLst/>
                          <a:latin typeface="Arial" panose="020B0604020202020204" pitchFamily="34" charset="0"/>
                          <a:cs typeface="Arial" panose="020B0604020202020204" pitchFamily="34" charset="0"/>
                        </a:rPr>
                        <a:t>Women</a:t>
                      </a:r>
                      <a:endParaRPr lang="en-ZA" sz="24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b">
                    <a:solidFill>
                      <a:schemeClr val="tx2">
                        <a:lumMod val="60000"/>
                        <a:lumOff val="40000"/>
                      </a:schemeClr>
                    </a:solidFill>
                  </a:tcPr>
                </a:tc>
              </a:tr>
              <a:tr h="648072">
                <a:tc>
                  <a:txBody>
                    <a:bodyPr/>
                    <a:lstStyle/>
                    <a:p>
                      <a:pPr algn="l" fontAlgn="b"/>
                      <a:r>
                        <a:rPr lang="en-ZA" sz="2000" b="1" u="none" strike="noStrike" dirty="0">
                          <a:solidFill>
                            <a:schemeClr val="bg1"/>
                          </a:solidFill>
                          <a:effectLst/>
                          <a:latin typeface="Arial" panose="020B0604020202020204" pitchFamily="34" charset="0"/>
                          <a:cs typeface="Arial" panose="020B0604020202020204" pitchFamily="34" charset="0"/>
                        </a:rPr>
                        <a:t>Number of volunteers</a:t>
                      </a:r>
                      <a:endParaRPr lang="en-ZA" sz="20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b">
                    <a:solidFill>
                      <a:schemeClr val="tx2">
                        <a:lumMod val="60000"/>
                        <a:lumOff val="40000"/>
                      </a:schemeClr>
                    </a:solidFill>
                  </a:tcPr>
                </a:tc>
                <a:tc>
                  <a:txBody>
                    <a:bodyPr/>
                    <a:lstStyle/>
                    <a:p>
                      <a:pPr algn="r" fontAlgn="b"/>
                      <a:r>
                        <a:rPr lang="en-ZA" sz="2000" u="none" strike="noStrike">
                          <a:solidFill>
                            <a:schemeClr val="accent1">
                              <a:lumMod val="75000"/>
                            </a:schemeClr>
                          </a:solidFill>
                          <a:effectLst/>
                          <a:latin typeface="Arial" panose="020B0604020202020204" pitchFamily="34" charset="0"/>
                          <a:cs typeface="Arial" panose="020B0604020202020204" pitchFamily="34" charset="0"/>
                        </a:rPr>
                        <a:t>1,0 Million</a:t>
                      </a:r>
                      <a:endParaRPr lang="en-ZA" sz="2000" b="0" i="0" u="none" strike="noStrike">
                        <a:solidFill>
                          <a:schemeClr val="accent1">
                            <a:lumMod val="75000"/>
                          </a:schemeClr>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ZA" sz="2000" u="none" strike="noStrike">
                          <a:solidFill>
                            <a:schemeClr val="accent1">
                              <a:lumMod val="75000"/>
                            </a:schemeClr>
                          </a:solidFill>
                          <a:effectLst/>
                          <a:latin typeface="Arial" panose="020B0604020202020204" pitchFamily="34" charset="0"/>
                          <a:cs typeface="Arial" panose="020B0604020202020204" pitchFamily="34" charset="0"/>
                        </a:rPr>
                        <a:t>1,7 Million</a:t>
                      </a:r>
                      <a:endParaRPr lang="en-ZA" sz="2000" b="0" i="0" u="none" strike="noStrike">
                        <a:solidFill>
                          <a:schemeClr val="accent1">
                            <a:lumMod val="75000"/>
                          </a:schemeClr>
                        </a:solidFill>
                        <a:effectLst/>
                        <a:latin typeface="Arial" panose="020B0604020202020204" pitchFamily="34" charset="0"/>
                        <a:cs typeface="Arial" panose="020B0604020202020204" pitchFamily="34" charset="0"/>
                      </a:endParaRPr>
                    </a:p>
                  </a:txBody>
                  <a:tcPr marL="6350" marR="6350" marT="6350" marB="0" anchor="b"/>
                </a:tc>
              </a:tr>
              <a:tr h="576064">
                <a:tc>
                  <a:txBody>
                    <a:bodyPr/>
                    <a:lstStyle/>
                    <a:p>
                      <a:pPr algn="l" fontAlgn="b"/>
                      <a:r>
                        <a:rPr lang="en-ZA" sz="2000" b="1" u="none" strike="noStrike" dirty="0">
                          <a:solidFill>
                            <a:schemeClr val="bg1"/>
                          </a:solidFill>
                          <a:effectLst/>
                          <a:latin typeface="Arial" panose="020B0604020202020204" pitchFamily="34" charset="0"/>
                          <a:cs typeface="Arial" panose="020B0604020202020204" pitchFamily="34" charset="0"/>
                        </a:rPr>
                        <a:t>Volunteer rate</a:t>
                      </a:r>
                      <a:endParaRPr lang="en-ZA" sz="20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b">
                    <a:solidFill>
                      <a:schemeClr val="tx2">
                        <a:lumMod val="60000"/>
                        <a:lumOff val="40000"/>
                      </a:schemeClr>
                    </a:solidFill>
                  </a:tcPr>
                </a:tc>
                <a:tc>
                  <a:txBody>
                    <a:bodyPr/>
                    <a:lstStyle/>
                    <a:p>
                      <a:pPr algn="r" fontAlgn="b"/>
                      <a:r>
                        <a:rPr lang="en-ZA" sz="2000" u="none" strike="noStrike" dirty="0">
                          <a:solidFill>
                            <a:schemeClr val="accent1">
                              <a:lumMod val="75000"/>
                            </a:schemeClr>
                          </a:solidFill>
                          <a:effectLst/>
                          <a:latin typeface="Arial" panose="020B0604020202020204" pitchFamily="34" charset="0"/>
                          <a:cs typeface="Arial" panose="020B0604020202020204" pitchFamily="34" charset="0"/>
                        </a:rPr>
                        <a:t>5,1%</a:t>
                      </a:r>
                      <a:endParaRPr lang="en-ZA" sz="2000" b="0"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ZA" sz="2000" u="none" strike="noStrike">
                          <a:solidFill>
                            <a:schemeClr val="accent1">
                              <a:lumMod val="75000"/>
                            </a:schemeClr>
                          </a:solidFill>
                          <a:effectLst/>
                          <a:latin typeface="Arial" panose="020B0604020202020204" pitchFamily="34" charset="0"/>
                          <a:cs typeface="Arial" panose="020B0604020202020204" pitchFamily="34" charset="0"/>
                        </a:rPr>
                        <a:t>8,1%</a:t>
                      </a:r>
                      <a:endParaRPr lang="en-ZA" sz="2000" b="0" i="0" u="none" strike="noStrike">
                        <a:solidFill>
                          <a:schemeClr val="accent1">
                            <a:lumMod val="75000"/>
                          </a:schemeClr>
                        </a:solidFill>
                        <a:effectLst/>
                        <a:latin typeface="Arial" panose="020B0604020202020204" pitchFamily="34" charset="0"/>
                        <a:cs typeface="Arial" panose="020B0604020202020204" pitchFamily="34" charset="0"/>
                      </a:endParaRPr>
                    </a:p>
                  </a:txBody>
                  <a:tcPr marL="6350" marR="6350" marT="6350" marB="0" anchor="b"/>
                </a:tc>
              </a:tr>
              <a:tr h="648072">
                <a:tc>
                  <a:txBody>
                    <a:bodyPr/>
                    <a:lstStyle/>
                    <a:p>
                      <a:pPr algn="l" fontAlgn="b"/>
                      <a:r>
                        <a:rPr lang="en-ZA" sz="2000" b="1" u="none" strike="noStrike" dirty="0">
                          <a:solidFill>
                            <a:schemeClr val="bg1"/>
                          </a:solidFill>
                          <a:effectLst/>
                          <a:latin typeface="Arial" panose="020B0604020202020204" pitchFamily="34" charset="0"/>
                          <a:cs typeface="Arial" panose="020B0604020202020204" pitchFamily="34" charset="0"/>
                        </a:rPr>
                        <a:t>Hours volunteered</a:t>
                      </a:r>
                      <a:endParaRPr lang="en-ZA" sz="20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b">
                    <a:solidFill>
                      <a:schemeClr val="tx2">
                        <a:lumMod val="60000"/>
                        <a:lumOff val="40000"/>
                      </a:schemeClr>
                    </a:solidFill>
                  </a:tcPr>
                </a:tc>
                <a:tc>
                  <a:txBody>
                    <a:bodyPr/>
                    <a:lstStyle/>
                    <a:p>
                      <a:pPr algn="r" fontAlgn="b"/>
                      <a:r>
                        <a:rPr lang="en-ZA" sz="2000" u="none" strike="noStrike" dirty="0">
                          <a:solidFill>
                            <a:schemeClr val="accent1">
                              <a:lumMod val="75000"/>
                            </a:schemeClr>
                          </a:solidFill>
                          <a:effectLst/>
                          <a:latin typeface="Arial" panose="020B0604020202020204" pitchFamily="34" charset="0"/>
                          <a:cs typeface="Arial" panose="020B0604020202020204" pitchFamily="34" charset="0"/>
                        </a:rPr>
                        <a:t>243,8 Million</a:t>
                      </a:r>
                      <a:endParaRPr lang="en-ZA" sz="2000" b="0"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ZA" sz="2000" u="none" strike="noStrike">
                          <a:solidFill>
                            <a:schemeClr val="accent1">
                              <a:lumMod val="75000"/>
                            </a:schemeClr>
                          </a:solidFill>
                          <a:effectLst/>
                          <a:latin typeface="Arial" panose="020B0604020202020204" pitchFamily="34" charset="0"/>
                          <a:cs typeface="Arial" panose="020B0604020202020204" pitchFamily="34" charset="0"/>
                        </a:rPr>
                        <a:t>395,9 Million</a:t>
                      </a:r>
                      <a:endParaRPr lang="en-ZA" sz="2000" b="0" i="0" u="none" strike="noStrike">
                        <a:solidFill>
                          <a:schemeClr val="accent1">
                            <a:lumMod val="75000"/>
                          </a:schemeClr>
                        </a:solidFill>
                        <a:effectLst/>
                        <a:latin typeface="Arial" panose="020B0604020202020204" pitchFamily="34" charset="0"/>
                        <a:cs typeface="Arial" panose="020B0604020202020204" pitchFamily="34" charset="0"/>
                      </a:endParaRPr>
                    </a:p>
                  </a:txBody>
                  <a:tcPr marL="6350" marR="6350" marT="6350" marB="0" anchor="b"/>
                </a:tc>
              </a:tr>
              <a:tr h="576064">
                <a:tc>
                  <a:txBody>
                    <a:bodyPr/>
                    <a:lstStyle/>
                    <a:p>
                      <a:pPr algn="l" fontAlgn="b"/>
                      <a:r>
                        <a:rPr lang="en-ZA" sz="2000" b="1" u="none" strike="noStrike" dirty="0">
                          <a:solidFill>
                            <a:schemeClr val="bg1"/>
                          </a:solidFill>
                          <a:effectLst/>
                          <a:latin typeface="Arial" panose="020B0604020202020204" pitchFamily="34" charset="0"/>
                          <a:cs typeface="Arial" panose="020B0604020202020204" pitchFamily="34" charset="0"/>
                        </a:rPr>
                        <a:t>Value of </a:t>
                      </a:r>
                      <a:r>
                        <a:rPr lang="en-ZA" sz="2000" b="1" u="none" strike="noStrike" dirty="0" smtClean="0">
                          <a:solidFill>
                            <a:schemeClr val="bg1"/>
                          </a:solidFill>
                          <a:effectLst/>
                          <a:latin typeface="Arial" panose="020B0604020202020204" pitchFamily="34" charset="0"/>
                          <a:cs typeface="Arial" panose="020B0604020202020204" pitchFamily="34" charset="0"/>
                        </a:rPr>
                        <a:t>volunteering (ZAR)</a:t>
                      </a:r>
                      <a:endParaRPr lang="en-ZA" sz="20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b">
                    <a:solidFill>
                      <a:schemeClr val="tx2">
                        <a:lumMod val="60000"/>
                        <a:lumOff val="40000"/>
                      </a:schemeClr>
                    </a:solidFill>
                  </a:tcPr>
                </a:tc>
                <a:tc>
                  <a:txBody>
                    <a:bodyPr/>
                    <a:lstStyle/>
                    <a:p>
                      <a:pPr algn="r" fontAlgn="b"/>
                      <a:r>
                        <a:rPr lang="en-ZA" sz="2000" u="none" strike="noStrike">
                          <a:solidFill>
                            <a:schemeClr val="accent1">
                              <a:lumMod val="75000"/>
                            </a:schemeClr>
                          </a:solidFill>
                          <a:effectLst/>
                          <a:latin typeface="Arial" panose="020B0604020202020204" pitchFamily="34" charset="0"/>
                          <a:cs typeface="Arial" panose="020B0604020202020204" pitchFamily="34" charset="0"/>
                        </a:rPr>
                        <a:t>R5,9 Billion</a:t>
                      </a:r>
                      <a:endParaRPr lang="en-ZA" sz="2000" b="0" i="0" u="none" strike="noStrike">
                        <a:solidFill>
                          <a:schemeClr val="accent1">
                            <a:lumMod val="75000"/>
                          </a:schemeClr>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ZA" sz="2000" u="none" strike="noStrike" dirty="0">
                          <a:solidFill>
                            <a:schemeClr val="accent1">
                              <a:lumMod val="75000"/>
                            </a:schemeClr>
                          </a:solidFill>
                          <a:effectLst/>
                          <a:latin typeface="Arial" panose="020B0604020202020204" pitchFamily="34" charset="0"/>
                          <a:cs typeface="Arial" panose="020B0604020202020204" pitchFamily="34" charset="0"/>
                        </a:rPr>
                        <a:t>R7,3 Billion</a:t>
                      </a:r>
                      <a:endParaRPr lang="en-ZA" sz="2000" b="0"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6350" marR="6350" marT="6350" marB="0" anchor="b"/>
                </a:tc>
              </a:tr>
            </a:tbl>
          </a:graphicData>
        </a:graphic>
      </p:graphicFrame>
      <p:sp>
        <p:nvSpPr>
          <p:cNvPr id="3" name="Rounded Rectangle 2"/>
          <p:cNvSpPr/>
          <p:nvPr/>
        </p:nvSpPr>
        <p:spPr>
          <a:xfrm>
            <a:off x="3923928" y="4838546"/>
            <a:ext cx="3528392" cy="120709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2000" dirty="0" smtClean="0">
                <a:latin typeface="Arial" panose="020B0604020202020204" pitchFamily="34" charset="0"/>
                <a:cs typeface="Arial" panose="020B0604020202020204" pitchFamily="34" charset="0"/>
              </a:rPr>
              <a:t>Of the 2,7 million volunteers, 61,9% were women</a:t>
            </a:r>
            <a:endParaRPr lang="en-ZA" sz="2000" dirty="0">
              <a:latin typeface="Arial" panose="020B0604020202020204" pitchFamily="34" charset="0"/>
              <a:cs typeface="Arial" panose="020B0604020202020204" pitchFamily="34" charset="0"/>
            </a:endParaRPr>
          </a:p>
        </p:txBody>
      </p:sp>
      <p:sp>
        <p:nvSpPr>
          <p:cNvPr id="4" name="TextBox 3"/>
          <p:cNvSpPr txBox="1"/>
          <p:nvPr/>
        </p:nvSpPr>
        <p:spPr>
          <a:xfrm>
            <a:off x="467544" y="4469214"/>
            <a:ext cx="8064896" cy="369332"/>
          </a:xfrm>
          <a:prstGeom prst="rect">
            <a:avLst/>
          </a:prstGeom>
          <a:noFill/>
        </p:spPr>
        <p:txBody>
          <a:bodyPr wrap="square" rtlCol="0">
            <a:spAutoFit/>
          </a:bodyPr>
          <a:lstStyle/>
          <a:p>
            <a:r>
              <a:rPr lang="en-ZA" dirty="0" smtClean="0"/>
              <a:t>Source: Statistics South Africa, Volunteer Activities Survey, 2018</a:t>
            </a:r>
            <a:endParaRPr lang="en-ZA" dirty="0"/>
          </a:p>
        </p:txBody>
      </p:sp>
    </p:spTree>
    <p:extLst>
      <p:ext uri="{BB962C8B-B14F-4D97-AF65-F5344CB8AC3E}">
        <p14:creationId xmlns:p14="http://schemas.microsoft.com/office/powerpoint/2010/main" val="307839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179512" y="1412776"/>
            <a:ext cx="8536462" cy="4585871"/>
          </a:xfrm>
          <a:prstGeom prst="rect">
            <a:avLst/>
          </a:prstGeom>
          <a:noFill/>
          <a:ln w="9525">
            <a:noFill/>
            <a:miter lim="800000"/>
            <a:headEnd/>
            <a:tailEnd/>
          </a:ln>
        </p:spPr>
        <p:txBody>
          <a:bodyPr wrap="square">
            <a:spAutoFit/>
          </a:bodyPr>
          <a:lstStyle/>
          <a:p>
            <a:pPr marL="457200" indent="-457200" algn="just">
              <a:buFont typeface="Arial" panose="020B0604020202020204" pitchFamily="34" charset="0"/>
              <a:buChar char="•"/>
            </a:pPr>
            <a:r>
              <a:rPr lang="en-GB" sz="2800" dirty="0" smtClean="0">
                <a:solidFill>
                  <a:schemeClr val="accent1">
                    <a:lumMod val="50000"/>
                  </a:schemeClr>
                </a:solidFill>
                <a:latin typeface="Arial" pitchFamily="34" charset="0"/>
                <a:cs typeface="Arial" pitchFamily="34" charset="0"/>
              </a:rPr>
              <a:t>Media briefings</a:t>
            </a:r>
          </a:p>
          <a:p>
            <a:pPr marL="457200" indent="-457200" algn="just">
              <a:buFont typeface="Arial" panose="020B0604020202020204" pitchFamily="34" charset="0"/>
              <a:buChar char="•"/>
            </a:pPr>
            <a:endParaRPr lang="en-GB" sz="2800" dirty="0">
              <a:solidFill>
                <a:schemeClr val="accent1">
                  <a:lumMod val="50000"/>
                </a:schemeClr>
              </a:solidFill>
              <a:latin typeface="Arial" pitchFamily="34" charset="0"/>
              <a:cs typeface="Arial" pitchFamily="34" charset="0"/>
            </a:endParaRPr>
          </a:p>
          <a:p>
            <a:pPr algn="just">
              <a:buFont typeface="Arial" charset="0"/>
              <a:buChar char="•"/>
            </a:pPr>
            <a:endParaRPr lang="en-GB" sz="2800" dirty="0">
              <a:solidFill>
                <a:schemeClr val="accent1">
                  <a:lumMod val="50000"/>
                </a:schemeClr>
              </a:solidFill>
              <a:latin typeface="Arial" pitchFamily="34" charset="0"/>
              <a:cs typeface="Arial" pitchFamily="34" charset="0"/>
            </a:endParaRPr>
          </a:p>
          <a:p>
            <a:pPr marL="457200" indent="-457200" algn="just">
              <a:buFont typeface="Arial" panose="020B0604020202020204" pitchFamily="34" charset="0"/>
              <a:buChar char="•"/>
            </a:pPr>
            <a:r>
              <a:rPr lang="en-GB" sz="2800" dirty="0" smtClean="0">
                <a:solidFill>
                  <a:schemeClr val="accent1">
                    <a:lumMod val="50000"/>
                  </a:schemeClr>
                </a:solidFill>
                <a:latin typeface="Arial" pitchFamily="34" charset="0"/>
                <a:cs typeface="Arial" pitchFamily="34" charset="0"/>
              </a:rPr>
              <a:t>Reports published on the website</a:t>
            </a:r>
          </a:p>
          <a:p>
            <a:pPr lvl="1" algn="just"/>
            <a:r>
              <a:rPr lang="en-GB" sz="2000" dirty="0">
                <a:solidFill>
                  <a:schemeClr val="accent1">
                    <a:lumMod val="50000"/>
                  </a:schemeClr>
                </a:solidFill>
                <a:latin typeface="Arial" pitchFamily="34" charset="0"/>
                <a:cs typeface="Arial" pitchFamily="34" charset="0"/>
                <a:hlinkClick r:id="rId3"/>
              </a:rPr>
              <a:t>http://</a:t>
            </a:r>
            <a:r>
              <a:rPr lang="en-GB" sz="2000" dirty="0" smtClean="0">
                <a:solidFill>
                  <a:schemeClr val="accent1">
                    <a:lumMod val="50000"/>
                  </a:schemeClr>
                </a:solidFill>
                <a:latin typeface="Arial" pitchFamily="34" charset="0"/>
                <a:cs typeface="Arial" pitchFamily="34" charset="0"/>
                <a:hlinkClick r:id="rId3"/>
              </a:rPr>
              <a:t>www.statssa.gov.za/publications/P02113/P021132014.pdf</a:t>
            </a:r>
            <a:endParaRPr lang="en-GB" sz="2000" dirty="0" smtClean="0">
              <a:solidFill>
                <a:schemeClr val="accent1">
                  <a:lumMod val="50000"/>
                </a:schemeClr>
              </a:solidFill>
              <a:latin typeface="Arial" pitchFamily="34" charset="0"/>
              <a:cs typeface="Arial" pitchFamily="34" charset="0"/>
            </a:endParaRPr>
          </a:p>
          <a:p>
            <a:pPr marL="457200" indent="-457200" algn="just">
              <a:buFont typeface="Arial" panose="020B0604020202020204" pitchFamily="34" charset="0"/>
              <a:buChar char="•"/>
            </a:pPr>
            <a:endParaRPr lang="en-GB" sz="2800" dirty="0" smtClean="0">
              <a:solidFill>
                <a:schemeClr val="accent1">
                  <a:lumMod val="50000"/>
                </a:schemeClr>
              </a:solidFill>
              <a:latin typeface="Arial" pitchFamily="34" charset="0"/>
              <a:cs typeface="Arial" pitchFamily="34" charset="0"/>
            </a:endParaRPr>
          </a:p>
          <a:p>
            <a:pPr marL="457200" indent="-457200" algn="just">
              <a:buFont typeface="Arial" panose="020B0604020202020204" pitchFamily="34" charset="0"/>
              <a:buChar char="•"/>
            </a:pPr>
            <a:r>
              <a:rPr lang="en-GB" sz="2800" dirty="0" smtClean="0">
                <a:solidFill>
                  <a:schemeClr val="accent1">
                    <a:lumMod val="50000"/>
                  </a:schemeClr>
                </a:solidFill>
                <a:latin typeface="Arial" pitchFamily="34" charset="0"/>
                <a:cs typeface="Arial" pitchFamily="34" charset="0"/>
              </a:rPr>
              <a:t>Micro data and metadata available on the website free of charge</a:t>
            </a:r>
          </a:p>
          <a:p>
            <a:pPr lvl="1" algn="just"/>
            <a:r>
              <a:rPr lang="en-GB" sz="2000" dirty="0">
                <a:solidFill>
                  <a:schemeClr val="accent1">
                    <a:lumMod val="50000"/>
                  </a:schemeClr>
                </a:solidFill>
                <a:latin typeface="Arial" pitchFamily="34" charset="0"/>
                <a:cs typeface="Arial" pitchFamily="34" charset="0"/>
                <a:hlinkClick r:id="rId4"/>
              </a:rPr>
              <a:t>http://nesstar.statssa.gov.za:8282/webview</a:t>
            </a:r>
            <a:r>
              <a:rPr lang="en-GB" sz="2000" dirty="0" smtClean="0">
                <a:solidFill>
                  <a:schemeClr val="accent1">
                    <a:lumMod val="50000"/>
                  </a:schemeClr>
                </a:solidFill>
                <a:latin typeface="Arial" pitchFamily="34" charset="0"/>
                <a:cs typeface="Arial" pitchFamily="34" charset="0"/>
                <a:hlinkClick r:id="rId4"/>
              </a:rPr>
              <a:t>/</a:t>
            </a:r>
            <a:endParaRPr lang="en-GB" sz="2000" dirty="0" smtClean="0">
              <a:solidFill>
                <a:schemeClr val="accent1">
                  <a:lumMod val="50000"/>
                </a:schemeClr>
              </a:solidFill>
              <a:latin typeface="Arial" pitchFamily="34" charset="0"/>
              <a:cs typeface="Arial" pitchFamily="34" charset="0"/>
            </a:endParaRPr>
          </a:p>
          <a:p>
            <a:pPr algn="just"/>
            <a:endParaRPr lang="en-GB" sz="2800" dirty="0" smtClean="0">
              <a:solidFill>
                <a:schemeClr val="accent1">
                  <a:lumMod val="50000"/>
                </a:schemeClr>
              </a:solidFill>
              <a:latin typeface="Arial" pitchFamily="34" charset="0"/>
              <a:cs typeface="Arial" pitchFamily="34" charset="0"/>
            </a:endParaRPr>
          </a:p>
          <a:p>
            <a:pPr algn="just"/>
            <a:endParaRPr lang="en-GB" sz="2800" dirty="0" smtClean="0">
              <a:solidFill>
                <a:schemeClr val="accent1">
                  <a:lumMod val="50000"/>
                </a:schemeClr>
              </a:solidFill>
              <a:latin typeface="Arial" pitchFamily="34" charset="0"/>
              <a:cs typeface="Arial" pitchFamily="34" charset="0"/>
            </a:endParaRPr>
          </a:p>
        </p:txBody>
      </p:sp>
      <p:sp>
        <p:nvSpPr>
          <p:cNvPr id="9" name="Rectangle 3"/>
          <p:cNvSpPr>
            <a:spLocks noGrp="1" noChangeArrowheads="1"/>
          </p:cNvSpPr>
          <p:nvPr>
            <p:ph type="title"/>
          </p:nvPr>
        </p:nvSpPr>
        <p:spPr>
          <a:xfrm>
            <a:off x="0" y="115888"/>
            <a:ext cx="8229600" cy="1143000"/>
          </a:xfrm>
        </p:spPr>
        <p:txBody>
          <a:bodyPr/>
          <a:lstStyle/>
          <a:p>
            <a:pPr eaLnBrk="1" hangingPunct="1"/>
            <a:r>
              <a:rPr lang="en-US" sz="3200" dirty="0" smtClean="0">
                <a:latin typeface="Verdana" pitchFamily="34" charset="0"/>
                <a:ea typeface="Verdana" pitchFamily="34" charset="0"/>
                <a:cs typeface="Verdana" pitchFamily="34" charset="0"/>
              </a:rPr>
              <a:t>Dissemination</a:t>
            </a:r>
          </a:p>
        </p:txBody>
      </p:sp>
    </p:spTree>
    <p:extLst>
      <p:ext uri="{BB962C8B-B14F-4D97-AF65-F5344CB8AC3E}">
        <p14:creationId xmlns:p14="http://schemas.microsoft.com/office/powerpoint/2010/main" val="356768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251520" y="836712"/>
            <a:ext cx="8536462" cy="5293757"/>
          </a:xfrm>
          <a:prstGeom prst="rect">
            <a:avLst/>
          </a:prstGeom>
          <a:noFill/>
          <a:ln w="9525">
            <a:noFill/>
            <a:miter lim="800000"/>
            <a:headEnd/>
            <a:tailEnd/>
          </a:ln>
        </p:spPr>
        <p:txBody>
          <a:bodyPr wrap="square">
            <a:spAutoFit/>
          </a:bodyPr>
          <a:lstStyle/>
          <a:p>
            <a:pPr marL="457200" indent="-457200" algn="just">
              <a:spcBef>
                <a:spcPts val="600"/>
              </a:spcBef>
              <a:spcAft>
                <a:spcPts val="600"/>
              </a:spcAft>
              <a:buFont typeface="Arial" panose="020B0604020202020204" pitchFamily="34" charset="0"/>
              <a:buChar char="•"/>
            </a:pPr>
            <a:r>
              <a:rPr lang="en-GB" sz="2400" dirty="0" smtClean="0">
                <a:solidFill>
                  <a:schemeClr val="accent1">
                    <a:lumMod val="50000"/>
                  </a:schemeClr>
                </a:solidFill>
                <a:latin typeface="Arial" pitchFamily="34" charset="0"/>
                <a:cs typeface="Arial" pitchFamily="34" charset="0"/>
              </a:rPr>
              <a:t>A need to have a central database where volunteers can register</a:t>
            </a:r>
          </a:p>
          <a:p>
            <a:pPr marL="457200" indent="-457200" algn="just">
              <a:spcBef>
                <a:spcPts val="600"/>
              </a:spcBef>
              <a:spcAft>
                <a:spcPts val="600"/>
              </a:spcAft>
              <a:buFont typeface="Arial" panose="020B0604020202020204" pitchFamily="34" charset="0"/>
              <a:buChar char="•"/>
            </a:pPr>
            <a:r>
              <a:rPr lang="en-GB" sz="2400" dirty="0" smtClean="0">
                <a:solidFill>
                  <a:schemeClr val="accent1">
                    <a:lumMod val="50000"/>
                  </a:schemeClr>
                </a:solidFill>
                <a:latin typeface="Arial" pitchFamily="34" charset="0"/>
                <a:cs typeface="Arial" pitchFamily="34" charset="0"/>
              </a:rPr>
              <a:t>Collect basic information from them as the register – sign on questionnaire</a:t>
            </a:r>
          </a:p>
          <a:p>
            <a:pPr marL="457200" indent="-457200" algn="just">
              <a:spcBef>
                <a:spcPts val="600"/>
              </a:spcBef>
              <a:spcAft>
                <a:spcPts val="600"/>
              </a:spcAft>
              <a:buFont typeface="Arial" panose="020B0604020202020204" pitchFamily="34" charset="0"/>
              <a:buChar char="•"/>
            </a:pPr>
            <a:r>
              <a:rPr lang="en-GB" sz="2400" dirty="0" smtClean="0">
                <a:solidFill>
                  <a:schemeClr val="accent1">
                    <a:lumMod val="50000"/>
                  </a:schemeClr>
                </a:solidFill>
                <a:latin typeface="Arial" pitchFamily="34" charset="0"/>
                <a:cs typeface="Arial" pitchFamily="34" charset="0"/>
              </a:rPr>
              <a:t>Indicate the activities that are available for people to volunteer in</a:t>
            </a:r>
          </a:p>
          <a:p>
            <a:pPr marL="457200" indent="-457200" algn="just">
              <a:spcBef>
                <a:spcPts val="600"/>
              </a:spcBef>
              <a:spcAft>
                <a:spcPts val="600"/>
              </a:spcAft>
              <a:buFont typeface="Arial" panose="020B0604020202020204" pitchFamily="34" charset="0"/>
              <a:buChar char="•"/>
            </a:pPr>
            <a:r>
              <a:rPr lang="en-GB" sz="2400" dirty="0" smtClean="0">
                <a:solidFill>
                  <a:schemeClr val="accent1">
                    <a:lumMod val="50000"/>
                  </a:schemeClr>
                </a:solidFill>
                <a:latin typeface="Arial" pitchFamily="34" charset="0"/>
                <a:cs typeface="Arial" pitchFamily="34" charset="0"/>
              </a:rPr>
              <a:t>Have a portal where volunteers can capture the activities they were involved in and time they spent volunteering on a daily basis</a:t>
            </a:r>
          </a:p>
          <a:p>
            <a:pPr marL="457200" indent="-457200" algn="just">
              <a:spcBef>
                <a:spcPts val="600"/>
              </a:spcBef>
              <a:spcAft>
                <a:spcPts val="600"/>
              </a:spcAft>
              <a:buFont typeface="Arial" panose="020B0604020202020204" pitchFamily="34" charset="0"/>
              <a:buChar char="•"/>
            </a:pPr>
            <a:r>
              <a:rPr lang="en-GB" sz="2400" dirty="0" smtClean="0">
                <a:solidFill>
                  <a:schemeClr val="accent1">
                    <a:lumMod val="50000"/>
                  </a:schemeClr>
                </a:solidFill>
                <a:latin typeface="Arial" pitchFamily="34" charset="0"/>
                <a:cs typeface="Arial" pitchFamily="34" charset="0"/>
              </a:rPr>
              <a:t>Have a volunteer work barometer – to monitor some key indicators based on the data on the database</a:t>
            </a:r>
          </a:p>
          <a:p>
            <a:pPr marL="457200" indent="-457200" algn="just">
              <a:spcBef>
                <a:spcPts val="600"/>
              </a:spcBef>
              <a:spcAft>
                <a:spcPts val="600"/>
              </a:spcAft>
              <a:buFont typeface="Arial" panose="020B0604020202020204" pitchFamily="34" charset="0"/>
              <a:buChar char="•"/>
            </a:pPr>
            <a:r>
              <a:rPr lang="en-GB" sz="2400" dirty="0" smtClean="0">
                <a:solidFill>
                  <a:schemeClr val="accent1">
                    <a:lumMod val="50000"/>
                  </a:schemeClr>
                </a:solidFill>
                <a:latin typeface="Arial" pitchFamily="34" charset="0"/>
                <a:cs typeface="Arial" pitchFamily="34" charset="0"/>
              </a:rPr>
              <a:t>This is possible for Organisation based volunteering</a:t>
            </a:r>
            <a:endParaRPr lang="en-GB" sz="2400" dirty="0">
              <a:solidFill>
                <a:schemeClr val="accent1">
                  <a:lumMod val="50000"/>
                </a:schemeClr>
              </a:solidFill>
              <a:latin typeface="Arial" pitchFamily="34" charset="0"/>
              <a:cs typeface="Arial" pitchFamily="34" charset="0"/>
            </a:endParaRPr>
          </a:p>
        </p:txBody>
      </p:sp>
      <p:sp>
        <p:nvSpPr>
          <p:cNvPr id="9" name="Rectangle 3"/>
          <p:cNvSpPr>
            <a:spLocks noGrp="1" noChangeArrowheads="1"/>
          </p:cNvSpPr>
          <p:nvPr>
            <p:ph type="title"/>
          </p:nvPr>
        </p:nvSpPr>
        <p:spPr>
          <a:xfrm>
            <a:off x="0" y="115888"/>
            <a:ext cx="8229600" cy="1143000"/>
          </a:xfrm>
        </p:spPr>
        <p:txBody>
          <a:bodyPr/>
          <a:lstStyle/>
          <a:p>
            <a:pPr eaLnBrk="1" hangingPunct="1"/>
            <a:r>
              <a:rPr lang="en-US" sz="3200" dirty="0" smtClean="0">
                <a:latin typeface="Verdana" pitchFamily="34" charset="0"/>
                <a:ea typeface="Verdana" pitchFamily="34" charset="0"/>
                <a:cs typeface="Verdana" pitchFamily="34" charset="0"/>
              </a:rPr>
              <a:t>Future innovations</a:t>
            </a:r>
            <a:endParaRPr lang="en-US" sz="3200" dirty="0" smtClean="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173380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TextBox 3"/>
          <p:cNvSpPr txBox="1"/>
          <p:nvPr/>
        </p:nvSpPr>
        <p:spPr>
          <a:xfrm>
            <a:off x="1944217" y="2493849"/>
            <a:ext cx="5179325" cy="1685077"/>
          </a:xfrm>
          <a:prstGeom prst="rect">
            <a:avLst/>
          </a:prstGeom>
          <a:noFill/>
        </p:spPr>
        <p:txBody>
          <a:bodyPr wrap="square" rtlCol="0">
            <a:spAutoFit/>
          </a:bodyPr>
          <a:lstStyle/>
          <a:p>
            <a:pPr algn="ctr"/>
            <a:r>
              <a:rPr lang="en-US" sz="5400" dirty="0" smtClean="0">
                <a:solidFill>
                  <a:schemeClr val="bg1"/>
                </a:solidFill>
                <a:latin typeface="Arial" panose="020B0604020202020204" pitchFamily="34" charset="0"/>
                <a:cs typeface="Arial" panose="020B0604020202020204" pitchFamily="34" charset="0"/>
              </a:rPr>
              <a:t>Thank you!</a:t>
            </a:r>
            <a:endParaRPr lang="en-US" sz="5400" dirty="0">
              <a:solidFill>
                <a:schemeClr val="bg1"/>
              </a:solidFill>
              <a:latin typeface="Arial" panose="020B0604020202020204" pitchFamily="34" charset="0"/>
              <a:cs typeface="Arial" panose="020B0604020202020204" pitchFamily="34" charset="0"/>
            </a:endParaRPr>
          </a:p>
          <a:p>
            <a:pPr algn="ctr"/>
            <a:endParaRPr lang="en-US" sz="49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3631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06325"/>
            <a:ext cx="8229600" cy="1143000"/>
          </a:xfrm>
        </p:spPr>
        <p:txBody>
          <a:bodyPr/>
          <a:lstStyle/>
          <a:p>
            <a:r>
              <a:rPr lang="en-ZA" sz="3600" dirty="0" smtClean="0">
                <a:latin typeface="Verdana" panose="020B0604030504040204" pitchFamily="34" charset="0"/>
                <a:ea typeface="Verdana" panose="020B0604030504040204" pitchFamily="34" charset="0"/>
                <a:cs typeface="Verdana" panose="020B0604030504040204" pitchFamily="34" charset="0"/>
              </a:rPr>
              <a:t>Background</a:t>
            </a:r>
            <a:endParaRPr lang="en-ZA" sz="36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395536" y="1249325"/>
            <a:ext cx="8568952" cy="5059995"/>
          </a:xfrm>
        </p:spPr>
        <p:txBody>
          <a:bodyPr>
            <a:normAutofit fontScale="92500" lnSpcReduction="20000"/>
          </a:bodyPr>
          <a:lstStyle/>
          <a:p>
            <a:pPr marL="342900" indent="-342900">
              <a:spcBef>
                <a:spcPct val="20000"/>
              </a:spcBef>
              <a:buFontTx/>
              <a:buChar char="•"/>
            </a:pPr>
            <a:r>
              <a:rPr lang="en-US" dirty="0">
                <a:solidFill>
                  <a:schemeClr val="accent1">
                    <a:lumMod val="50000"/>
                  </a:schemeClr>
                </a:solidFill>
                <a:latin typeface="Open Sans"/>
              </a:rPr>
              <a:t>The </a:t>
            </a:r>
            <a:r>
              <a:rPr lang="en-US" dirty="0" smtClean="0">
                <a:solidFill>
                  <a:schemeClr val="accent1">
                    <a:lumMod val="50000"/>
                  </a:schemeClr>
                </a:solidFill>
                <a:latin typeface="Open Sans"/>
              </a:rPr>
              <a:t>SA QLFS </a:t>
            </a:r>
            <a:r>
              <a:rPr lang="en-US" dirty="0">
                <a:solidFill>
                  <a:schemeClr val="accent1">
                    <a:lumMod val="50000"/>
                  </a:schemeClr>
                </a:solidFill>
                <a:latin typeface="Open Sans"/>
              </a:rPr>
              <a:t>does not capture volunteer work.</a:t>
            </a:r>
          </a:p>
          <a:p>
            <a:pPr marL="342900" indent="-342900">
              <a:spcBef>
                <a:spcPct val="20000"/>
              </a:spcBef>
              <a:buFontTx/>
              <a:buChar char="•"/>
            </a:pPr>
            <a:endParaRPr lang="en-US" dirty="0" smtClean="0">
              <a:solidFill>
                <a:schemeClr val="accent1">
                  <a:lumMod val="50000"/>
                </a:schemeClr>
              </a:solidFill>
              <a:latin typeface="Open Sans"/>
            </a:endParaRPr>
          </a:p>
          <a:p>
            <a:pPr marL="342900" indent="-342900">
              <a:spcBef>
                <a:spcPct val="20000"/>
              </a:spcBef>
              <a:buFontTx/>
              <a:buChar char="•"/>
            </a:pPr>
            <a:r>
              <a:rPr lang="en-US" dirty="0" smtClean="0">
                <a:solidFill>
                  <a:schemeClr val="accent1">
                    <a:lumMod val="50000"/>
                  </a:schemeClr>
                </a:solidFill>
                <a:latin typeface="Open Sans"/>
              </a:rPr>
              <a:t>A </a:t>
            </a:r>
            <a:r>
              <a:rPr lang="en-US" dirty="0">
                <a:solidFill>
                  <a:schemeClr val="accent1">
                    <a:lumMod val="50000"/>
                  </a:schemeClr>
                </a:solidFill>
                <a:latin typeface="Open Sans"/>
              </a:rPr>
              <a:t>special survey </a:t>
            </a:r>
            <a:r>
              <a:rPr lang="en-US" dirty="0" smtClean="0">
                <a:solidFill>
                  <a:schemeClr val="accent1">
                    <a:lumMod val="50000"/>
                  </a:schemeClr>
                </a:solidFill>
                <a:latin typeface="Open Sans"/>
              </a:rPr>
              <a:t>(Volunteer Activities Survey (VAS)) </a:t>
            </a:r>
            <a:r>
              <a:rPr lang="en-US" dirty="0">
                <a:solidFill>
                  <a:schemeClr val="accent1">
                    <a:lumMod val="50000"/>
                  </a:schemeClr>
                </a:solidFill>
                <a:latin typeface="Open Sans"/>
              </a:rPr>
              <a:t>i</a:t>
            </a:r>
            <a:r>
              <a:rPr lang="en-US" dirty="0" smtClean="0">
                <a:solidFill>
                  <a:schemeClr val="accent1">
                    <a:lumMod val="50000"/>
                  </a:schemeClr>
                </a:solidFill>
                <a:latin typeface="Open Sans"/>
              </a:rPr>
              <a:t>s </a:t>
            </a:r>
            <a:r>
              <a:rPr lang="en-US" dirty="0">
                <a:solidFill>
                  <a:schemeClr val="accent1">
                    <a:lumMod val="50000"/>
                  </a:schemeClr>
                </a:solidFill>
                <a:latin typeface="Open Sans"/>
              </a:rPr>
              <a:t>designed to collect such information.</a:t>
            </a:r>
          </a:p>
          <a:p>
            <a:pPr marL="342900" indent="-342900">
              <a:spcBef>
                <a:spcPct val="20000"/>
              </a:spcBef>
            </a:pPr>
            <a:endParaRPr lang="en-US" dirty="0">
              <a:solidFill>
                <a:schemeClr val="accent1">
                  <a:lumMod val="50000"/>
                </a:schemeClr>
              </a:solidFill>
              <a:latin typeface="Open Sans"/>
            </a:endParaRPr>
          </a:p>
          <a:p>
            <a:pPr marL="342900" indent="-342900">
              <a:spcBef>
                <a:spcPct val="20000"/>
              </a:spcBef>
            </a:pPr>
            <a:r>
              <a:rPr lang="en-US" dirty="0">
                <a:solidFill>
                  <a:schemeClr val="accent1">
                    <a:lumMod val="50000"/>
                  </a:schemeClr>
                </a:solidFill>
                <a:latin typeface="Open Sans"/>
              </a:rPr>
              <a:t>Objectives of VAS </a:t>
            </a:r>
            <a:r>
              <a:rPr lang="en-US" dirty="0" smtClean="0">
                <a:solidFill>
                  <a:schemeClr val="accent1">
                    <a:lumMod val="50000"/>
                  </a:schemeClr>
                </a:solidFill>
                <a:latin typeface="Open Sans"/>
              </a:rPr>
              <a:t>are </a:t>
            </a:r>
            <a:r>
              <a:rPr lang="en-US" dirty="0">
                <a:solidFill>
                  <a:schemeClr val="accent1">
                    <a:lumMod val="50000"/>
                  </a:schemeClr>
                </a:solidFill>
                <a:latin typeface="Open Sans"/>
              </a:rPr>
              <a:t>to:</a:t>
            </a:r>
          </a:p>
          <a:p>
            <a:pPr marL="800100" lvl="1" indent="-342900">
              <a:spcBef>
                <a:spcPct val="20000"/>
              </a:spcBef>
              <a:buFontTx/>
              <a:buChar char="•"/>
            </a:pPr>
            <a:r>
              <a:rPr lang="en-GB" sz="2800" dirty="0">
                <a:solidFill>
                  <a:schemeClr val="accent1">
                    <a:lumMod val="50000"/>
                  </a:schemeClr>
                </a:solidFill>
                <a:latin typeface="Open Sans"/>
              </a:rPr>
              <a:t>collect data about people who are involved in volunteer activities.</a:t>
            </a:r>
          </a:p>
          <a:p>
            <a:pPr marL="800100" lvl="1" indent="-342900">
              <a:spcBef>
                <a:spcPct val="20000"/>
              </a:spcBef>
              <a:buFontTx/>
              <a:buChar char="•"/>
            </a:pPr>
            <a:r>
              <a:rPr lang="en-GB" sz="2800" dirty="0">
                <a:solidFill>
                  <a:schemeClr val="accent1">
                    <a:lumMod val="50000"/>
                  </a:schemeClr>
                </a:solidFill>
                <a:latin typeface="Open Sans"/>
              </a:rPr>
              <a:t>identify organisation-based and direct volunteering.</a:t>
            </a:r>
            <a:endParaRPr lang="en-ZA" sz="2800" dirty="0">
              <a:solidFill>
                <a:schemeClr val="accent1">
                  <a:lumMod val="50000"/>
                </a:schemeClr>
              </a:solidFill>
              <a:latin typeface="Open Sans"/>
            </a:endParaRPr>
          </a:p>
          <a:p>
            <a:pPr marL="800100" lvl="1" indent="-342900">
              <a:spcBef>
                <a:spcPct val="20000"/>
              </a:spcBef>
              <a:buFontTx/>
              <a:buChar char="•"/>
            </a:pPr>
            <a:r>
              <a:rPr lang="en-GB" sz="2800" dirty="0">
                <a:solidFill>
                  <a:schemeClr val="accent1">
                    <a:lumMod val="50000"/>
                  </a:schemeClr>
                </a:solidFill>
                <a:latin typeface="Open Sans"/>
              </a:rPr>
              <a:t>give a profile of those engaged in volunteer activities.</a:t>
            </a:r>
            <a:endParaRPr lang="en-ZA" sz="2800" dirty="0">
              <a:solidFill>
                <a:schemeClr val="accent1">
                  <a:lumMod val="50000"/>
                </a:schemeClr>
              </a:solidFill>
              <a:latin typeface="Open Sans"/>
            </a:endParaRPr>
          </a:p>
          <a:p>
            <a:pPr marL="800100" lvl="1" indent="-342900">
              <a:spcBef>
                <a:spcPct val="20000"/>
              </a:spcBef>
              <a:buFontTx/>
              <a:buChar char="•"/>
            </a:pPr>
            <a:r>
              <a:rPr lang="en-GB" sz="2800" dirty="0">
                <a:solidFill>
                  <a:schemeClr val="accent1">
                    <a:lumMod val="50000"/>
                  </a:schemeClr>
                </a:solidFill>
                <a:latin typeface="Open Sans"/>
              </a:rPr>
              <a:t>estimate the economic value of volunteer work.</a:t>
            </a:r>
            <a:endParaRPr lang="en-ZA" sz="2800" dirty="0">
              <a:solidFill>
                <a:schemeClr val="accent1">
                  <a:lumMod val="50000"/>
                </a:schemeClr>
              </a:solidFill>
              <a:latin typeface="Open Sans"/>
            </a:endParaRPr>
          </a:p>
          <a:p>
            <a:pPr marL="342900" indent="-342900">
              <a:spcBef>
                <a:spcPct val="20000"/>
              </a:spcBef>
              <a:buFontTx/>
              <a:buChar char="•"/>
            </a:pPr>
            <a:endParaRPr lang="en-US" dirty="0">
              <a:solidFill>
                <a:schemeClr val="accent1">
                  <a:lumMod val="50000"/>
                </a:schemeClr>
              </a:solidFill>
              <a:latin typeface="Open Sans"/>
            </a:endParaRPr>
          </a:p>
          <a:p>
            <a:pPr>
              <a:lnSpc>
                <a:spcPct val="150000"/>
              </a:lnSpc>
            </a:pPr>
            <a:endParaRPr lang="en-US" sz="3200" dirty="0">
              <a:solidFill>
                <a:schemeClr val="accent1">
                  <a:lumMod val="50000"/>
                </a:schemeClr>
              </a:solidFill>
              <a:latin typeface="Open Sans"/>
            </a:endParaRPr>
          </a:p>
          <a:p>
            <a:pPr marL="914400" lvl="2" indent="0">
              <a:lnSpc>
                <a:spcPct val="150000"/>
              </a:lnSpc>
              <a:buNone/>
            </a:pPr>
            <a:endParaRPr lang="en-US" sz="400" dirty="0">
              <a:solidFill>
                <a:schemeClr val="accent1">
                  <a:lumMod val="50000"/>
                </a:schemeClr>
              </a:solidFill>
              <a:latin typeface="Open Sans"/>
            </a:endParaRPr>
          </a:p>
        </p:txBody>
      </p:sp>
    </p:spTree>
    <p:extLst>
      <p:ext uri="{BB962C8B-B14F-4D97-AF65-F5344CB8AC3E}">
        <p14:creationId xmlns:p14="http://schemas.microsoft.com/office/powerpoint/2010/main" val="375036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06325"/>
            <a:ext cx="8229600" cy="1143000"/>
          </a:xfrm>
        </p:spPr>
        <p:txBody>
          <a:bodyPr/>
          <a:lstStyle/>
          <a:p>
            <a:r>
              <a:rPr lang="en-ZA" sz="3600" dirty="0" smtClean="0">
                <a:latin typeface="Verdana" panose="020B0604030504040204" pitchFamily="34" charset="0"/>
                <a:ea typeface="Verdana" panose="020B0604030504040204" pitchFamily="34" charset="0"/>
                <a:cs typeface="Verdana" panose="020B0604030504040204" pitchFamily="34" charset="0"/>
              </a:rPr>
              <a:t>Background…</a:t>
            </a:r>
            <a:endParaRPr lang="en-ZA" sz="36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395536" y="1249325"/>
            <a:ext cx="8568952" cy="5059995"/>
          </a:xfrm>
        </p:spPr>
        <p:txBody>
          <a:bodyPr>
            <a:normAutofit fontScale="92500" lnSpcReduction="20000"/>
          </a:bodyPr>
          <a:lstStyle/>
          <a:p>
            <a:pPr>
              <a:lnSpc>
                <a:spcPct val="100000"/>
              </a:lnSpc>
            </a:pPr>
            <a:r>
              <a:rPr lang="en-US" dirty="0">
                <a:solidFill>
                  <a:schemeClr val="accent1">
                    <a:lumMod val="50000"/>
                  </a:schemeClr>
                </a:solidFill>
                <a:latin typeface="Open Sans"/>
              </a:rPr>
              <a:t>VAS is a household-based survey that collects data on the volunteer activities of individuals aged 15 years or older</a:t>
            </a:r>
            <a:r>
              <a:rPr lang="en-US" dirty="0" smtClean="0">
                <a:solidFill>
                  <a:schemeClr val="accent1">
                    <a:lumMod val="50000"/>
                  </a:schemeClr>
                </a:solidFill>
                <a:latin typeface="Open Sans"/>
              </a:rPr>
              <a:t>. </a:t>
            </a:r>
          </a:p>
          <a:p>
            <a:pPr>
              <a:lnSpc>
                <a:spcPct val="100000"/>
              </a:lnSpc>
            </a:pPr>
            <a:endParaRPr lang="en-US" sz="1600" dirty="0">
              <a:solidFill>
                <a:schemeClr val="accent1">
                  <a:lumMod val="50000"/>
                </a:schemeClr>
              </a:solidFill>
              <a:latin typeface="Open Sans"/>
            </a:endParaRPr>
          </a:p>
          <a:p>
            <a:pPr marL="342900" indent="-342900">
              <a:spcBef>
                <a:spcPct val="20000"/>
              </a:spcBef>
              <a:buFontTx/>
              <a:buChar char="•"/>
            </a:pPr>
            <a:r>
              <a:rPr lang="en-US" dirty="0" smtClean="0">
                <a:solidFill>
                  <a:schemeClr val="accent1">
                    <a:lumMod val="50000"/>
                  </a:schemeClr>
                </a:solidFill>
                <a:latin typeface="Arial" pitchFamily="34" charset="0"/>
                <a:ea typeface="Verdana" pitchFamily="34" charset="0"/>
                <a:cs typeface="Arial" pitchFamily="34" charset="0"/>
              </a:rPr>
              <a:t>A </a:t>
            </a:r>
            <a:r>
              <a:rPr lang="en-US" dirty="0">
                <a:solidFill>
                  <a:schemeClr val="accent1">
                    <a:lumMod val="50000"/>
                  </a:schemeClr>
                </a:solidFill>
                <a:latin typeface="Arial" pitchFamily="34" charset="0"/>
                <a:ea typeface="Verdana" pitchFamily="34" charset="0"/>
                <a:cs typeface="Arial" pitchFamily="34" charset="0"/>
              </a:rPr>
              <a:t>sub-sample of QLFS – two-phase survey</a:t>
            </a:r>
          </a:p>
          <a:p>
            <a:pPr marL="342900" indent="-342900">
              <a:spcBef>
                <a:spcPct val="20000"/>
              </a:spcBef>
              <a:buFontTx/>
              <a:buChar char="•"/>
            </a:pPr>
            <a:endParaRPr lang="en-US" sz="2400" dirty="0">
              <a:solidFill>
                <a:schemeClr val="accent1">
                  <a:lumMod val="50000"/>
                </a:schemeClr>
              </a:solidFill>
              <a:latin typeface="Arial" pitchFamily="34" charset="0"/>
              <a:ea typeface="Verdana" pitchFamily="34" charset="0"/>
              <a:cs typeface="Arial" pitchFamily="34" charset="0"/>
            </a:endParaRPr>
          </a:p>
          <a:p>
            <a:pPr marL="800100" lvl="1" indent="-342900">
              <a:spcBef>
                <a:spcPct val="20000"/>
              </a:spcBef>
              <a:buFont typeface="Arial" charset="0"/>
              <a:buChar char="–"/>
            </a:pPr>
            <a:r>
              <a:rPr lang="en-US" b="1" dirty="0">
                <a:solidFill>
                  <a:srgbClr val="C00000"/>
                </a:solidFill>
                <a:latin typeface="Arial" pitchFamily="34" charset="0"/>
                <a:ea typeface="Verdana" pitchFamily="34" charset="0"/>
                <a:cs typeface="Arial" pitchFamily="34" charset="0"/>
              </a:rPr>
              <a:t>1</a:t>
            </a:r>
            <a:r>
              <a:rPr lang="en-US" b="1" baseline="30000" dirty="0">
                <a:solidFill>
                  <a:srgbClr val="C00000"/>
                </a:solidFill>
                <a:latin typeface="Arial" pitchFamily="34" charset="0"/>
                <a:ea typeface="Verdana" pitchFamily="34" charset="0"/>
                <a:cs typeface="Arial" pitchFamily="34" charset="0"/>
              </a:rPr>
              <a:t>st</a:t>
            </a:r>
            <a:r>
              <a:rPr lang="en-US" b="1" dirty="0">
                <a:solidFill>
                  <a:srgbClr val="C00000"/>
                </a:solidFill>
                <a:latin typeface="Arial" pitchFamily="34" charset="0"/>
                <a:ea typeface="Verdana" pitchFamily="34" charset="0"/>
                <a:cs typeface="Arial" pitchFamily="34" charset="0"/>
              </a:rPr>
              <a:t> phase </a:t>
            </a:r>
            <a:r>
              <a:rPr lang="en-US" dirty="0">
                <a:solidFill>
                  <a:schemeClr val="accent1">
                    <a:lumMod val="50000"/>
                  </a:schemeClr>
                </a:solidFill>
                <a:latin typeface="Arial" pitchFamily="34" charset="0"/>
                <a:ea typeface="Verdana" pitchFamily="34" charset="0"/>
                <a:cs typeface="Arial" pitchFamily="34" charset="0"/>
              </a:rPr>
              <a:t>- Volunteers identified through QLFS</a:t>
            </a:r>
          </a:p>
          <a:p>
            <a:pPr marL="1257300" lvl="2" indent="-342900">
              <a:spcBef>
                <a:spcPct val="20000"/>
              </a:spcBef>
            </a:pPr>
            <a:r>
              <a:rPr lang="en-US" sz="2400" dirty="0">
                <a:solidFill>
                  <a:schemeClr val="accent1">
                    <a:lumMod val="50000"/>
                  </a:schemeClr>
                </a:solidFill>
                <a:latin typeface="Arial" pitchFamily="34" charset="0"/>
                <a:ea typeface="Verdana" pitchFamily="34" charset="0"/>
                <a:cs typeface="Arial" pitchFamily="34" charset="0"/>
              </a:rPr>
              <a:t>Individuals </a:t>
            </a:r>
            <a:r>
              <a:rPr lang="en-US" sz="2400" dirty="0" smtClean="0">
                <a:solidFill>
                  <a:schemeClr val="accent1">
                    <a:lumMod val="50000"/>
                  </a:schemeClr>
                </a:solidFill>
                <a:latin typeface="Arial" pitchFamily="34" charset="0"/>
                <a:ea typeface="Verdana" pitchFamily="34" charset="0"/>
                <a:cs typeface="Arial" pitchFamily="34" charset="0"/>
              </a:rPr>
              <a:t>are </a:t>
            </a:r>
            <a:r>
              <a:rPr lang="en-US" sz="2400" dirty="0">
                <a:solidFill>
                  <a:schemeClr val="accent1">
                    <a:lumMod val="50000"/>
                  </a:schemeClr>
                </a:solidFill>
                <a:latin typeface="Arial" pitchFamily="34" charset="0"/>
                <a:ea typeface="Verdana" pitchFamily="34" charset="0"/>
                <a:cs typeface="Arial" pitchFamily="34" charset="0"/>
              </a:rPr>
              <a:t>asked whether they were involved in any volunteer activities in the 4 weeks prior to the interview</a:t>
            </a:r>
            <a:r>
              <a:rPr lang="en-US" sz="2400" dirty="0" smtClean="0">
                <a:solidFill>
                  <a:schemeClr val="accent1">
                    <a:lumMod val="50000"/>
                  </a:schemeClr>
                </a:solidFill>
                <a:latin typeface="Arial" pitchFamily="34" charset="0"/>
                <a:ea typeface="Verdana" pitchFamily="34" charset="0"/>
                <a:cs typeface="Arial" pitchFamily="34" charset="0"/>
              </a:rPr>
              <a:t>.</a:t>
            </a:r>
          </a:p>
          <a:p>
            <a:pPr marL="914400" lvl="2" indent="0">
              <a:spcBef>
                <a:spcPct val="20000"/>
              </a:spcBef>
              <a:buNone/>
            </a:pPr>
            <a:endParaRPr lang="en-US" sz="2400" dirty="0">
              <a:solidFill>
                <a:schemeClr val="accent1">
                  <a:lumMod val="50000"/>
                </a:schemeClr>
              </a:solidFill>
              <a:latin typeface="Arial" pitchFamily="34" charset="0"/>
              <a:ea typeface="Verdana" pitchFamily="34" charset="0"/>
              <a:cs typeface="Arial" pitchFamily="34" charset="0"/>
            </a:endParaRPr>
          </a:p>
          <a:p>
            <a:pPr marL="800100" lvl="1" indent="-342900">
              <a:spcBef>
                <a:spcPct val="20000"/>
              </a:spcBef>
              <a:buFont typeface="Arial" charset="0"/>
              <a:buChar char="–"/>
            </a:pPr>
            <a:r>
              <a:rPr lang="en-US" b="1" dirty="0">
                <a:solidFill>
                  <a:srgbClr val="C00000"/>
                </a:solidFill>
                <a:latin typeface="Arial" pitchFamily="34" charset="0"/>
                <a:ea typeface="Verdana" pitchFamily="34" charset="0"/>
                <a:cs typeface="Arial" pitchFamily="34" charset="0"/>
              </a:rPr>
              <a:t>2</a:t>
            </a:r>
            <a:r>
              <a:rPr lang="en-US" b="1" baseline="30000" dirty="0">
                <a:solidFill>
                  <a:srgbClr val="C00000"/>
                </a:solidFill>
                <a:latin typeface="Arial" pitchFamily="34" charset="0"/>
                <a:ea typeface="Verdana" pitchFamily="34" charset="0"/>
                <a:cs typeface="Arial" pitchFamily="34" charset="0"/>
              </a:rPr>
              <a:t>nd</a:t>
            </a:r>
            <a:r>
              <a:rPr lang="en-US" b="1" dirty="0">
                <a:solidFill>
                  <a:srgbClr val="C00000"/>
                </a:solidFill>
                <a:latin typeface="Arial" pitchFamily="34" charset="0"/>
                <a:ea typeface="Verdana" pitchFamily="34" charset="0"/>
                <a:cs typeface="Arial" pitchFamily="34" charset="0"/>
              </a:rPr>
              <a:t> phase </a:t>
            </a:r>
            <a:r>
              <a:rPr lang="en-US" dirty="0">
                <a:solidFill>
                  <a:schemeClr val="accent1">
                    <a:lumMod val="50000"/>
                  </a:schemeClr>
                </a:solidFill>
                <a:latin typeface="Arial" pitchFamily="34" charset="0"/>
                <a:ea typeface="Verdana" pitchFamily="34" charset="0"/>
                <a:cs typeface="Arial" pitchFamily="34" charset="0"/>
              </a:rPr>
              <a:t>- </a:t>
            </a:r>
            <a:r>
              <a:rPr lang="en-GB" dirty="0">
                <a:solidFill>
                  <a:schemeClr val="accent1">
                    <a:lumMod val="50000"/>
                  </a:schemeClr>
                </a:solidFill>
                <a:latin typeface="Arial" pitchFamily="34" charset="0"/>
                <a:ea typeface="Verdana" pitchFamily="34" charset="0"/>
                <a:cs typeface="Arial" pitchFamily="34" charset="0"/>
              </a:rPr>
              <a:t>individuals eligible for VAS </a:t>
            </a:r>
            <a:r>
              <a:rPr lang="en-GB" dirty="0" smtClean="0">
                <a:solidFill>
                  <a:schemeClr val="accent1">
                    <a:lumMod val="50000"/>
                  </a:schemeClr>
                </a:solidFill>
                <a:latin typeface="Arial" pitchFamily="34" charset="0"/>
                <a:ea typeface="Verdana" pitchFamily="34" charset="0"/>
                <a:cs typeface="Arial" pitchFamily="34" charset="0"/>
              </a:rPr>
              <a:t>are then </a:t>
            </a:r>
            <a:r>
              <a:rPr lang="en-GB" dirty="0">
                <a:solidFill>
                  <a:schemeClr val="accent1">
                    <a:lumMod val="50000"/>
                  </a:schemeClr>
                </a:solidFill>
                <a:latin typeface="Arial" pitchFamily="34" charset="0"/>
                <a:ea typeface="Verdana" pitchFamily="34" charset="0"/>
                <a:cs typeface="Arial" pitchFamily="34" charset="0"/>
              </a:rPr>
              <a:t>followed up to conduct detailed interviews about their volunteer activities during the reference period</a:t>
            </a:r>
            <a:r>
              <a:rPr lang="en-GB" dirty="0">
                <a:solidFill>
                  <a:schemeClr val="accent1">
                    <a:lumMod val="50000"/>
                  </a:schemeClr>
                </a:solidFill>
                <a:latin typeface="Arial" pitchFamily="34" charset="0"/>
                <a:cs typeface="Arial" pitchFamily="34" charset="0"/>
              </a:rPr>
              <a:t>. </a:t>
            </a:r>
            <a:endParaRPr lang="en-US" dirty="0">
              <a:solidFill>
                <a:schemeClr val="accent1">
                  <a:lumMod val="50000"/>
                </a:schemeClr>
              </a:solidFill>
              <a:latin typeface="Arial" pitchFamily="34" charset="0"/>
              <a:ea typeface="Verdana" pitchFamily="34" charset="0"/>
              <a:cs typeface="Arial" pitchFamily="34" charset="0"/>
            </a:endParaRPr>
          </a:p>
          <a:p>
            <a:pPr>
              <a:lnSpc>
                <a:spcPct val="150000"/>
              </a:lnSpc>
            </a:pPr>
            <a:endParaRPr lang="en-US" sz="3200" dirty="0">
              <a:solidFill>
                <a:schemeClr val="accent1">
                  <a:lumMod val="50000"/>
                </a:schemeClr>
              </a:solidFill>
              <a:latin typeface="Open Sans"/>
            </a:endParaRPr>
          </a:p>
          <a:p>
            <a:pPr marL="914400" lvl="2" indent="0">
              <a:lnSpc>
                <a:spcPct val="150000"/>
              </a:lnSpc>
              <a:buNone/>
            </a:pPr>
            <a:endParaRPr lang="en-US" sz="400" dirty="0">
              <a:solidFill>
                <a:schemeClr val="accent1">
                  <a:lumMod val="50000"/>
                </a:schemeClr>
              </a:solidFill>
              <a:latin typeface="Open Sans"/>
            </a:endParaRPr>
          </a:p>
        </p:txBody>
      </p:sp>
    </p:spTree>
    <p:extLst>
      <p:ext uri="{BB962C8B-B14F-4D97-AF65-F5344CB8AC3E}">
        <p14:creationId xmlns:p14="http://schemas.microsoft.com/office/powerpoint/2010/main" val="410764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06325"/>
            <a:ext cx="8229600" cy="1143000"/>
          </a:xfrm>
        </p:spPr>
        <p:txBody>
          <a:bodyPr/>
          <a:lstStyle/>
          <a:p>
            <a:r>
              <a:rPr lang="en-ZA" sz="3600" dirty="0" smtClean="0">
                <a:latin typeface="Verdana" panose="020B0604030504040204" pitchFamily="34" charset="0"/>
                <a:ea typeface="Verdana" panose="020B0604030504040204" pitchFamily="34" charset="0"/>
                <a:cs typeface="Verdana" panose="020B0604030504040204" pitchFamily="34" charset="0"/>
              </a:rPr>
              <a:t>Background…</a:t>
            </a:r>
            <a:endParaRPr lang="en-ZA" sz="36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395536" y="1052736"/>
            <a:ext cx="8568952" cy="5059995"/>
          </a:xfrm>
        </p:spPr>
        <p:txBody>
          <a:bodyPr>
            <a:noAutofit/>
          </a:bodyPr>
          <a:lstStyle/>
          <a:p>
            <a:pPr marL="342900" indent="-342900">
              <a:lnSpc>
                <a:spcPct val="150000"/>
              </a:lnSpc>
              <a:spcBef>
                <a:spcPct val="20000"/>
              </a:spcBef>
            </a:pPr>
            <a:r>
              <a:rPr lang="en-US" sz="2200" dirty="0" smtClean="0">
                <a:solidFill>
                  <a:schemeClr val="accent1">
                    <a:lumMod val="50000"/>
                  </a:schemeClr>
                </a:solidFill>
                <a:latin typeface="Open Sans"/>
              </a:rPr>
              <a:t>Individuals </a:t>
            </a:r>
            <a:r>
              <a:rPr lang="en-US" sz="2200" dirty="0">
                <a:solidFill>
                  <a:schemeClr val="accent1">
                    <a:lumMod val="50000"/>
                  </a:schemeClr>
                </a:solidFill>
                <a:latin typeface="Open Sans"/>
              </a:rPr>
              <a:t>are asked to indicate all volunteer activities they were involved in the four weeks prior the interview.</a:t>
            </a:r>
          </a:p>
          <a:p>
            <a:pPr marL="342900" indent="-342900">
              <a:lnSpc>
                <a:spcPct val="150000"/>
              </a:lnSpc>
              <a:spcBef>
                <a:spcPct val="20000"/>
              </a:spcBef>
            </a:pPr>
            <a:r>
              <a:rPr lang="en-US" sz="2200" dirty="0">
                <a:solidFill>
                  <a:schemeClr val="accent1">
                    <a:lumMod val="50000"/>
                  </a:schemeClr>
                </a:solidFill>
                <a:latin typeface="Open Sans"/>
              </a:rPr>
              <a:t>Details are collected for the 3 main activities only in the past four weeks.</a:t>
            </a:r>
          </a:p>
          <a:p>
            <a:pPr lvl="2" algn="just">
              <a:lnSpc>
                <a:spcPct val="150000"/>
              </a:lnSpc>
              <a:buFont typeface="Wingdings" panose="05000000000000000000" pitchFamily="2" charset="2"/>
              <a:buChar char="ü"/>
            </a:pPr>
            <a:r>
              <a:rPr lang="en-GB" sz="2200" dirty="0">
                <a:solidFill>
                  <a:schemeClr val="accent1">
                    <a:lumMod val="50000"/>
                  </a:schemeClr>
                </a:solidFill>
                <a:latin typeface="Open Sans"/>
              </a:rPr>
              <a:t>Main volunteer activity is regarded as the one on which the respondent spent the most </a:t>
            </a:r>
            <a:r>
              <a:rPr lang="en-GB" sz="2200" dirty="0" smtClean="0">
                <a:solidFill>
                  <a:schemeClr val="accent1">
                    <a:lumMod val="50000"/>
                  </a:schemeClr>
                </a:solidFill>
                <a:latin typeface="Open Sans"/>
              </a:rPr>
              <a:t>time.</a:t>
            </a:r>
          </a:p>
          <a:p>
            <a:pPr algn="just">
              <a:lnSpc>
                <a:spcPct val="150000"/>
              </a:lnSpc>
            </a:pPr>
            <a:r>
              <a:rPr lang="en-ZA" sz="2200" dirty="0" smtClean="0">
                <a:solidFill>
                  <a:schemeClr val="accent1">
                    <a:lumMod val="50000"/>
                  </a:schemeClr>
                </a:solidFill>
                <a:latin typeface="Open Sans"/>
              </a:rPr>
              <a:t>Volunteer activities for the past 12 months also collected</a:t>
            </a:r>
          </a:p>
          <a:p>
            <a:pPr algn="just">
              <a:lnSpc>
                <a:spcPct val="150000"/>
              </a:lnSpc>
            </a:pPr>
            <a:r>
              <a:rPr lang="en-ZA" sz="2200" b="1" dirty="0" smtClean="0">
                <a:solidFill>
                  <a:srgbClr val="7A2540"/>
                </a:solidFill>
                <a:latin typeface="Open Sans"/>
              </a:rPr>
              <a:t>Conducted </a:t>
            </a:r>
            <a:r>
              <a:rPr lang="en-ZA" sz="2200" b="1" dirty="0">
                <a:solidFill>
                  <a:srgbClr val="7A2540"/>
                </a:solidFill>
                <a:latin typeface="Open Sans"/>
              </a:rPr>
              <a:t>in 2010, 2014 and </a:t>
            </a:r>
            <a:r>
              <a:rPr lang="en-ZA" sz="2200" b="1" dirty="0" smtClean="0">
                <a:solidFill>
                  <a:srgbClr val="7A2540"/>
                </a:solidFill>
                <a:latin typeface="Open Sans"/>
              </a:rPr>
              <a:t>2018 (PAPI)</a:t>
            </a:r>
          </a:p>
          <a:p>
            <a:pPr algn="just">
              <a:lnSpc>
                <a:spcPct val="150000"/>
              </a:lnSpc>
            </a:pPr>
            <a:r>
              <a:rPr lang="en-ZA" sz="2200" b="1" dirty="0" smtClean="0">
                <a:solidFill>
                  <a:srgbClr val="7A2540"/>
                </a:solidFill>
                <a:latin typeface="Open Sans"/>
              </a:rPr>
              <a:t>Next survey in 2022 (CAPI/CATI/CAWI)</a:t>
            </a:r>
            <a:endParaRPr lang="en-ZA" sz="2200" b="1" dirty="0">
              <a:solidFill>
                <a:srgbClr val="7A2540"/>
              </a:solidFill>
              <a:latin typeface="Open Sans"/>
            </a:endParaRPr>
          </a:p>
          <a:p>
            <a:pPr marL="914400" lvl="2" indent="0">
              <a:lnSpc>
                <a:spcPct val="150000"/>
              </a:lnSpc>
              <a:buNone/>
            </a:pPr>
            <a:endParaRPr lang="en-US" sz="2200" dirty="0">
              <a:solidFill>
                <a:schemeClr val="accent1">
                  <a:lumMod val="50000"/>
                </a:schemeClr>
              </a:solidFill>
              <a:latin typeface="Open Sans"/>
            </a:endParaRPr>
          </a:p>
        </p:txBody>
      </p:sp>
    </p:spTree>
    <p:extLst>
      <p:ext uri="{BB962C8B-B14F-4D97-AF65-F5344CB8AC3E}">
        <p14:creationId xmlns:p14="http://schemas.microsoft.com/office/powerpoint/2010/main" val="146329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179512" y="1052736"/>
            <a:ext cx="8536462" cy="3785652"/>
          </a:xfrm>
          <a:prstGeom prst="rect">
            <a:avLst/>
          </a:prstGeom>
          <a:noFill/>
          <a:ln w="9525">
            <a:noFill/>
            <a:miter lim="800000"/>
            <a:headEnd/>
            <a:tailEnd/>
          </a:ln>
        </p:spPr>
        <p:txBody>
          <a:bodyPr wrap="square">
            <a:spAutoFit/>
          </a:bodyPr>
          <a:lstStyle/>
          <a:p>
            <a:pPr marL="457200" indent="-457200" algn="just">
              <a:buFont typeface="Arial" panose="020B0604020202020204" pitchFamily="34" charset="0"/>
              <a:buChar char="•"/>
            </a:pPr>
            <a:r>
              <a:rPr lang="en-GB" sz="2400" dirty="0" smtClean="0">
                <a:solidFill>
                  <a:schemeClr val="accent1">
                    <a:lumMod val="50000"/>
                  </a:schemeClr>
                </a:solidFill>
                <a:latin typeface="Arial" pitchFamily="34" charset="0"/>
                <a:cs typeface="Arial" pitchFamily="34" charset="0"/>
              </a:rPr>
              <a:t>Data is collected by the QLFS fieldworkers, so they may not indicate all the volunteers to reduce work for themselves – it would have been ideal to have a separate team collecting data on volunteer work</a:t>
            </a:r>
            <a:endParaRPr lang="en-GB" sz="2400" dirty="0">
              <a:solidFill>
                <a:schemeClr val="accent1">
                  <a:lumMod val="50000"/>
                </a:schemeClr>
              </a:solidFill>
              <a:latin typeface="Arial" pitchFamily="34" charset="0"/>
              <a:cs typeface="Arial" pitchFamily="34" charset="0"/>
            </a:endParaRPr>
          </a:p>
          <a:p>
            <a:pPr algn="just">
              <a:buFont typeface="Arial" charset="0"/>
              <a:buChar char="•"/>
            </a:pPr>
            <a:endParaRPr lang="en-GB" sz="2400" dirty="0">
              <a:solidFill>
                <a:schemeClr val="accent1">
                  <a:lumMod val="50000"/>
                </a:schemeClr>
              </a:solidFill>
              <a:latin typeface="Arial" pitchFamily="34" charset="0"/>
              <a:cs typeface="Arial" pitchFamily="34" charset="0"/>
            </a:endParaRPr>
          </a:p>
          <a:p>
            <a:pPr marL="457200" indent="-457200" algn="just">
              <a:buFont typeface="Arial" panose="020B0604020202020204" pitchFamily="34" charset="0"/>
              <a:buChar char="•"/>
            </a:pPr>
            <a:r>
              <a:rPr lang="en-GB" sz="2400" dirty="0" smtClean="0">
                <a:solidFill>
                  <a:schemeClr val="accent1">
                    <a:lumMod val="50000"/>
                  </a:schemeClr>
                </a:solidFill>
                <a:latin typeface="Arial" pitchFamily="34" charset="0"/>
                <a:cs typeface="Arial" pitchFamily="34" charset="0"/>
              </a:rPr>
              <a:t>A lot of probing has to be done because most people don’t regard the activities that they do for others as volunteering</a:t>
            </a:r>
            <a:endParaRPr lang="en-GB" sz="2400" dirty="0" smtClean="0">
              <a:solidFill>
                <a:schemeClr val="accent1">
                  <a:lumMod val="50000"/>
                </a:schemeClr>
              </a:solidFill>
              <a:latin typeface="Arial" pitchFamily="34" charset="0"/>
              <a:cs typeface="Arial" pitchFamily="34" charset="0"/>
            </a:endParaRPr>
          </a:p>
          <a:p>
            <a:pPr algn="just"/>
            <a:endParaRPr lang="en-GB" sz="2400" dirty="0" smtClean="0">
              <a:solidFill>
                <a:schemeClr val="accent1">
                  <a:lumMod val="50000"/>
                </a:schemeClr>
              </a:solidFill>
              <a:latin typeface="Arial" pitchFamily="34" charset="0"/>
              <a:cs typeface="Arial" pitchFamily="34" charset="0"/>
            </a:endParaRPr>
          </a:p>
          <a:p>
            <a:pPr marL="457200" indent="-457200" algn="just">
              <a:buFont typeface="Arial" panose="020B0604020202020204" pitchFamily="34" charset="0"/>
              <a:buChar char="•"/>
            </a:pPr>
            <a:r>
              <a:rPr lang="en-GB" sz="2400" dirty="0" smtClean="0">
                <a:solidFill>
                  <a:schemeClr val="accent1">
                    <a:lumMod val="50000"/>
                  </a:schemeClr>
                </a:solidFill>
                <a:latin typeface="Arial" pitchFamily="34" charset="0"/>
                <a:cs typeface="Arial" pitchFamily="34" charset="0"/>
              </a:rPr>
              <a:t>Volunteering may be under-estimated as a result of the above</a:t>
            </a:r>
            <a:endParaRPr lang="en-GB" sz="2400" dirty="0">
              <a:solidFill>
                <a:schemeClr val="accent1">
                  <a:lumMod val="50000"/>
                </a:schemeClr>
              </a:solidFill>
              <a:latin typeface="Arial" pitchFamily="34" charset="0"/>
              <a:cs typeface="Arial" pitchFamily="34" charset="0"/>
            </a:endParaRPr>
          </a:p>
        </p:txBody>
      </p:sp>
      <p:sp>
        <p:nvSpPr>
          <p:cNvPr id="9" name="Rectangle 3"/>
          <p:cNvSpPr>
            <a:spLocks noGrp="1" noChangeArrowheads="1"/>
          </p:cNvSpPr>
          <p:nvPr>
            <p:ph type="title"/>
          </p:nvPr>
        </p:nvSpPr>
        <p:spPr>
          <a:xfrm>
            <a:off x="0" y="115888"/>
            <a:ext cx="8229600" cy="1143000"/>
          </a:xfrm>
        </p:spPr>
        <p:txBody>
          <a:bodyPr/>
          <a:lstStyle/>
          <a:p>
            <a:pPr eaLnBrk="1" hangingPunct="1"/>
            <a:r>
              <a:rPr lang="en-US" sz="3200" dirty="0" smtClean="0">
                <a:latin typeface="Verdana" pitchFamily="34" charset="0"/>
                <a:ea typeface="Verdana" pitchFamily="34" charset="0"/>
                <a:cs typeface="Verdana" pitchFamily="34" charset="0"/>
              </a:rPr>
              <a:t>Challenges with data collection</a:t>
            </a:r>
            <a:endParaRPr lang="en-US" sz="3200" dirty="0" smtClean="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670315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036496" cy="673100"/>
          </a:xfrm>
        </p:spPr>
        <p:txBody>
          <a:bodyPr>
            <a:noAutofit/>
          </a:bodyPr>
          <a:lstStyle/>
          <a:p>
            <a:r>
              <a:rPr lang="en-ZA" sz="3600" b="1" dirty="0" smtClean="0"/>
              <a:t>Why measure volunteer work regularly?</a:t>
            </a:r>
            <a:endParaRPr lang="en-ZA" sz="3600" b="1" dirty="0"/>
          </a:p>
        </p:txBody>
      </p:sp>
      <p:graphicFrame>
        <p:nvGraphicFramePr>
          <p:cNvPr id="5" name="Object 4"/>
          <p:cNvGraphicFramePr>
            <a:graphicFrameLocks noChangeAspect="1"/>
          </p:cNvGraphicFramePr>
          <p:nvPr>
            <p:extLst/>
          </p:nvPr>
        </p:nvGraphicFramePr>
        <p:xfrm>
          <a:off x="139142" y="1675263"/>
          <a:ext cx="8650727" cy="4185460"/>
        </p:xfrm>
        <a:graphic>
          <a:graphicData uri="http://schemas.openxmlformats.org/presentationml/2006/ole">
            <mc:AlternateContent xmlns:mc="http://schemas.openxmlformats.org/markup-compatibility/2006">
              <mc:Choice xmlns:v="urn:schemas-microsoft-com:vml" Requires="v">
                <p:oleObj spid="_x0000_s1032" name="Document" r:id="rId3" imgW="5889649" imgH="3148173" progId="Word.Document.12">
                  <p:embed/>
                </p:oleObj>
              </mc:Choice>
              <mc:Fallback>
                <p:oleObj name="Document" r:id="rId3" imgW="5889649" imgH="3148173" progId="Word.Document.12">
                  <p:embed/>
                  <p:pic>
                    <p:nvPicPr>
                      <p:cNvPr id="0" name=""/>
                      <p:cNvPicPr>
                        <a:picLocks noChangeAspect="1" noChangeArrowheads="1"/>
                      </p:cNvPicPr>
                      <p:nvPr/>
                    </p:nvPicPr>
                    <p:blipFill>
                      <a:blip r:embed="rId4"/>
                      <a:srcRect/>
                      <a:stretch>
                        <a:fillRect/>
                      </a:stretch>
                    </p:blipFill>
                    <p:spPr bwMode="auto">
                      <a:xfrm>
                        <a:off x="139142" y="1675263"/>
                        <a:ext cx="8650727" cy="4185460"/>
                      </a:xfrm>
                      <a:prstGeom prst="rect">
                        <a:avLst/>
                      </a:prstGeom>
                      <a:noFill/>
                    </p:spPr>
                  </p:pic>
                </p:oleObj>
              </mc:Fallback>
            </mc:AlternateContent>
          </a:graphicData>
        </a:graphic>
      </p:graphicFrame>
      <p:sp>
        <p:nvSpPr>
          <p:cNvPr id="6" name="TextBox 5"/>
          <p:cNvSpPr txBox="1"/>
          <p:nvPr/>
        </p:nvSpPr>
        <p:spPr>
          <a:xfrm>
            <a:off x="139142" y="5445225"/>
            <a:ext cx="8974255" cy="830997"/>
          </a:xfrm>
          <a:prstGeom prst="rect">
            <a:avLst/>
          </a:prstGeom>
          <a:noFill/>
        </p:spPr>
        <p:txBody>
          <a:bodyPr wrap="square" rtlCol="0">
            <a:spAutoFit/>
          </a:bodyPr>
          <a:lstStyle/>
          <a:p>
            <a:r>
              <a:rPr lang="en-ZA" sz="2400" dirty="0" smtClean="0">
                <a:solidFill>
                  <a:schemeClr val="accent1">
                    <a:lumMod val="50000"/>
                  </a:schemeClr>
                </a:solidFill>
              </a:rPr>
              <a:t>Data collected through these survey to </a:t>
            </a:r>
            <a:r>
              <a:rPr lang="en-ZA" sz="2400" dirty="0">
                <a:solidFill>
                  <a:schemeClr val="accent1">
                    <a:lumMod val="50000"/>
                  </a:schemeClr>
                </a:solidFill>
              </a:rPr>
              <a:t>provide a comprehensive picture of all forms of work undertaken in the </a:t>
            </a:r>
            <a:r>
              <a:rPr lang="en-ZA" sz="2400" dirty="0" smtClean="0">
                <a:solidFill>
                  <a:schemeClr val="accent1">
                    <a:lumMod val="50000"/>
                  </a:schemeClr>
                </a:solidFill>
              </a:rPr>
              <a:t>SA </a:t>
            </a:r>
            <a:r>
              <a:rPr lang="en-ZA" sz="2400" dirty="0">
                <a:solidFill>
                  <a:schemeClr val="accent1">
                    <a:lumMod val="50000"/>
                  </a:schemeClr>
                </a:solidFill>
              </a:rPr>
              <a:t>economy</a:t>
            </a:r>
          </a:p>
        </p:txBody>
      </p:sp>
      <p:sp>
        <p:nvSpPr>
          <p:cNvPr id="7" name="Title 1"/>
          <p:cNvSpPr txBox="1">
            <a:spLocks/>
          </p:cNvSpPr>
          <p:nvPr/>
        </p:nvSpPr>
        <p:spPr>
          <a:xfrm>
            <a:off x="0" y="1020002"/>
            <a:ext cx="7886700" cy="6731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ZA" sz="2800" smtClean="0">
                <a:solidFill>
                  <a:schemeClr val="accent1">
                    <a:lumMod val="50000"/>
                  </a:schemeClr>
                </a:solidFill>
              </a:rPr>
              <a:t>Forms of work and the SNA 2008</a:t>
            </a:r>
            <a:endParaRPr lang="en-ZA" sz="2800" dirty="0">
              <a:solidFill>
                <a:schemeClr val="accent1">
                  <a:lumMod val="50000"/>
                </a:schemeClr>
              </a:solidFill>
            </a:endParaRPr>
          </a:p>
        </p:txBody>
      </p:sp>
    </p:spTree>
    <p:extLst>
      <p:ext uri="{BB962C8B-B14F-4D97-AF65-F5344CB8AC3E}">
        <p14:creationId xmlns:p14="http://schemas.microsoft.com/office/powerpoint/2010/main" val="231755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8229600" cy="1143000"/>
          </a:xfrm>
        </p:spPr>
        <p:txBody>
          <a:bodyPr/>
          <a:lstStyle/>
          <a:p>
            <a:r>
              <a:rPr lang="en-ZA" sz="3600" dirty="0" smtClean="0">
                <a:latin typeface="Verdana" panose="020B0604030504040204" pitchFamily="34" charset="0"/>
                <a:ea typeface="Verdana" panose="020B0604030504040204" pitchFamily="34" charset="0"/>
                <a:cs typeface="Verdana" panose="020B0604030504040204" pitchFamily="34" charset="0"/>
              </a:rPr>
              <a:t>Definition</a:t>
            </a:r>
            <a:endParaRPr lang="en-ZA" sz="3600" dirty="0">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323529" y="1693303"/>
            <a:ext cx="8568952" cy="2246769"/>
          </a:xfrm>
          <a:prstGeom prst="rect">
            <a:avLst/>
          </a:prstGeom>
          <a:solidFill>
            <a:schemeClr val="bg1">
              <a:lumMod val="50000"/>
            </a:schemeClr>
          </a:solidFill>
        </p:spPr>
        <p:txBody>
          <a:bodyPr wrap="square" rtlCol="0">
            <a:spAutoFit/>
          </a:bodyPr>
          <a:lstStyle/>
          <a:p>
            <a:pPr algn="ctr"/>
            <a:endParaRPr lang="en-US" sz="2800" dirty="0">
              <a:solidFill>
                <a:schemeClr val="bg1"/>
              </a:solidFill>
              <a:latin typeface="Open Sans"/>
            </a:endParaRPr>
          </a:p>
          <a:p>
            <a:pPr algn="ctr"/>
            <a:r>
              <a:rPr lang="en-US" sz="2800" dirty="0" smtClean="0">
                <a:solidFill>
                  <a:schemeClr val="bg1"/>
                </a:solidFill>
                <a:latin typeface="Open Sans"/>
              </a:rPr>
              <a:t>“</a:t>
            </a:r>
            <a:r>
              <a:rPr lang="en-US" sz="2800" dirty="0">
                <a:solidFill>
                  <a:schemeClr val="bg1"/>
                </a:solidFill>
                <a:latin typeface="Open Sans"/>
              </a:rPr>
              <a:t>Unpaid non-compulsory </a:t>
            </a:r>
            <a:r>
              <a:rPr lang="en-US" sz="2800" dirty="0" smtClean="0">
                <a:solidFill>
                  <a:schemeClr val="bg1"/>
                </a:solidFill>
                <a:latin typeface="Open Sans"/>
              </a:rPr>
              <a:t>work done for others; </a:t>
            </a:r>
            <a:r>
              <a:rPr lang="en-US" sz="2800" dirty="0">
                <a:solidFill>
                  <a:schemeClr val="bg1"/>
                </a:solidFill>
                <a:latin typeface="Open Sans"/>
              </a:rPr>
              <a:t>i.e. time individuals give without pay to activities performed either through an organization or directly for others outside their own household.”</a:t>
            </a:r>
          </a:p>
        </p:txBody>
      </p:sp>
    </p:spTree>
    <p:extLst>
      <p:ext uri="{BB962C8B-B14F-4D97-AF65-F5344CB8AC3E}">
        <p14:creationId xmlns:p14="http://schemas.microsoft.com/office/powerpoint/2010/main" val="156538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8229600" cy="1143000"/>
          </a:xfrm>
        </p:spPr>
        <p:txBody>
          <a:bodyPr/>
          <a:lstStyle/>
          <a:p>
            <a:r>
              <a:rPr lang="en-ZA" sz="3600" dirty="0" smtClean="0">
                <a:latin typeface="Verdana" panose="020B0604030504040204" pitchFamily="34" charset="0"/>
                <a:ea typeface="Verdana" panose="020B0604030504040204" pitchFamily="34" charset="0"/>
                <a:cs typeface="Verdana" panose="020B0604030504040204" pitchFamily="34" charset="0"/>
              </a:rPr>
              <a:t>Data items collected</a:t>
            </a:r>
            <a:endParaRPr lang="en-ZA" sz="3600" dirty="0">
              <a:latin typeface="Verdana" panose="020B0604030504040204" pitchFamily="34" charset="0"/>
              <a:ea typeface="Verdana" panose="020B0604030504040204" pitchFamily="34" charset="0"/>
              <a:cs typeface="Verdana" panose="020B0604030504040204" pitchFamily="34" charset="0"/>
            </a:endParaRPr>
          </a:p>
        </p:txBody>
      </p:sp>
      <p:sp>
        <p:nvSpPr>
          <p:cNvPr id="4" name="Content Placeholder 2"/>
          <p:cNvSpPr>
            <a:spLocks noGrp="1"/>
          </p:cNvSpPr>
          <p:nvPr>
            <p:ph idx="1"/>
          </p:nvPr>
        </p:nvSpPr>
        <p:spPr>
          <a:xfrm>
            <a:off x="395536" y="1249325"/>
            <a:ext cx="8568952" cy="5059995"/>
          </a:xfrm>
        </p:spPr>
        <p:txBody>
          <a:bodyPr>
            <a:normAutofit fontScale="92500" lnSpcReduction="10000"/>
          </a:bodyPr>
          <a:lstStyle/>
          <a:p>
            <a:pPr marL="342900" indent="-342900">
              <a:lnSpc>
                <a:spcPct val="150000"/>
              </a:lnSpc>
              <a:spcBef>
                <a:spcPct val="20000"/>
              </a:spcBef>
              <a:buFontTx/>
              <a:buChar char="•"/>
            </a:pPr>
            <a:r>
              <a:rPr lang="en-GB" dirty="0" smtClean="0">
                <a:solidFill>
                  <a:schemeClr val="accent1">
                    <a:lumMod val="50000"/>
                  </a:schemeClr>
                </a:solidFill>
                <a:latin typeface="Open Sans"/>
              </a:rPr>
              <a:t>Type </a:t>
            </a:r>
            <a:r>
              <a:rPr lang="en-GB" dirty="0">
                <a:solidFill>
                  <a:schemeClr val="accent1">
                    <a:lumMod val="50000"/>
                  </a:schemeClr>
                </a:solidFill>
                <a:latin typeface="Open Sans"/>
              </a:rPr>
              <a:t>of </a:t>
            </a:r>
            <a:r>
              <a:rPr lang="en-GB" dirty="0" smtClean="0">
                <a:solidFill>
                  <a:schemeClr val="accent1">
                    <a:lumMod val="50000"/>
                  </a:schemeClr>
                </a:solidFill>
                <a:latin typeface="Open Sans"/>
              </a:rPr>
              <a:t>activities </a:t>
            </a:r>
            <a:r>
              <a:rPr lang="en-GB" dirty="0" smtClean="0">
                <a:solidFill>
                  <a:schemeClr val="accent1">
                    <a:lumMod val="50000"/>
                  </a:schemeClr>
                </a:solidFill>
                <a:latin typeface="Open Sans"/>
              </a:rPr>
              <a:t>volunteers </a:t>
            </a:r>
            <a:r>
              <a:rPr lang="en-GB" dirty="0" smtClean="0">
                <a:solidFill>
                  <a:schemeClr val="accent1">
                    <a:lumMod val="50000"/>
                  </a:schemeClr>
                </a:solidFill>
                <a:latin typeface="Open Sans"/>
              </a:rPr>
              <a:t>engage in</a:t>
            </a:r>
            <a:endParaRPr lang="en-GB" dirty="0">
              <a:solidFill>
                <a:schemeClr val="accent1">
                  <a:lumMod val="50000"/>
                </a:schemeClr>
              </a:solidFill>
              <a:latin typeface="Open Sans"/>
            </a:endParaRPr>
          </a:p>
          <a:p>
            <a:pPr marL="342900" indent="-342900">
              <a:lnSpc>
                <a:spcPct val="150000"/>
              </a:lnSpc>
              <a:spcBef>
                <a:spcPct val="20000"/>
              </a:spcBef>
              <a:buFontTx/>
              <a:buChar char="•"/>
            </a:pPr>
            <a:r>
              <a:rPr lang="en-GB" dirty="0">
                <a:solidFill>
                  <a:schemeClr val="accent1">
                    <a:lumMod val="50000"/>
                  </a:schemeClr>
                </a:solidFill>
                <a:latin typeface="Open Sans"/>
              </a:rPr>
              <a:t>Number of hours volunteered</a:t>
            </a:r>
          </a:p>
          <a:p>
            <a:pPr marL="342900" indent="-342900">
              <a:lnSpc>
                <a:spcPct val="150000"/>
              </a:lnSpc>
              <a:spcBef>
                <a:spcPct val="20000"/>
              </a:spcBef>
              <a:buFontTx/>
              <a:buChar char="•"/>
            </a:pPr>
            <a:r>
              <a:rPr lang="en-GB" dirty="0" smtClean="0">
                <a:solidFill>
                  <a:schemeClr val="accent1">
                    <a:lumMod val="50000"/>
                  </a:schemeClr>
                </a:solidFill>
                <a:latin typeface="Open Sans"/>
              </a:rPr>
              <a:t>Type </a:t>
            </a:r>
            <a:r>
              <a:rPr lang="en-GB" dirty="0">
                <a:solidFill>
                  <a:schemeClr val="accent1">
                    <a:lumMod val="50000"/>
                  </a:schemeClr>
                </a:solidFill>
                <a:latin typeface="Open Sans"/>
              </a:rPr>
              <a:t>of work </a:t>
            </a:r>
            <a:r>
              <a:rPr lang="en-GB" dirty="0" smtClean="0">
                <a:solidFill>
                  <a:schemeClr val="accent1">
                    <a:lumMod val="50000"/>
                  </a:schemeClr>
                </a:solidFill>
                <a:latin typeface="Open Sans"/>
              </a:rPr>
              <a:t>performed (Occupation)</a:t>
            </a:r>
            <a:endParaRPr lang="en-GB" dirty="0">
              <a:solidFill>
                <a:schemeClr val="accent1">
                  <a:lumMod val="50000"/>
                </a:schemeClr>
              </a:solidFill>
              <a:latin typeface="Open Sans"/>
            </a:endParaRPr>
          </a:p>
          <a:p>
            <a:pPr marL="342900" indent="-342900">
              <a:lnSpc>
                <a:spcPct val="150000"/>
              </a:lnSpc>
              <a:spcBef>
                <a:spcPct val="20000"/>
              </a:spcBef>
              <a:buFontTx/>
              <a:buChar char="•"/>
            </a:pPr>
            <a:r>
              <a:rPr lang="en-GB" dirty="0">
                <a:solidFill>
                  <a:schemeClr val="accent1">
                    <a:lumMod val="50000"/>
                  </a:schemeClr>
                </a:solidFill>
                <a:latin typeface="Open Sans"/>
              </a:rPr>
              <a:t>Institutional setting of volunteer work</a:t>
            </a:r>
          </a:p>
          <a:p>
            <a:pPr marL="800100" lvl="1" indent="-342900">
              <a:lnSpc>
                <a:spcPct val="150000"/>
              </a:lnSpc>
              <a:spcBef>
                <a:spcPct val="20000"/>
              </a:spcBef>
              <a:buFontTx/>
              <a:buChar char="•"/>
            </a:pPr>
            <a:r>
              <a:rPr lang="en-GB" sz="2800" dirty="0">
                <a:solidFill>
                  <a:schemeClr val="accent1">
                    <a:lumMod val="50000"/>
                  </a:schemeClr>
                </a:solidFill>
                <a:latin typeface="Open Sans"/>
              </a:rPr>
              <a:t>Organisation-based (NGO, Government, </a:t>
            </a:r>
            <a:r>
              <a:rPr lang="en-GB" sz="2800" dirty="0" err="1">
                <a:solidFill>
                  <a:schemeClr val="accent1">
                    <a:lumMod val="50000"/>
                  </a:schemeClr>
                </a:solidFill>
                <a:latin typeface="Open Sans"/>
              </a:rPr>
              <a:t>etc</a:t>
            </a:r>
            <a:r>
              <a:rPr lang="en-GB" sz="2800" dirty="0">
                <a:solidFill>
                  <a:schemeClr val="accent1">
                    <a:lumMod val="50000"/>
                  </a:schemeClr>
                </a:solidFill>
                <a:latin typeface="Open Sans"/>
              </a:rPr>
              <a:t>)</a:t>
            </a:r>
          </a:p>
          <a:p>
            <a:pPr marL="800100" lvl="1" indent="-342900">
              <a:lnSpc>
                <a:spcPct val="150000"/>
              </a:lnSpc>
              <a:spcBef>
                <a:spcPct val="20000"/>
              </a:spcBef>
              <a:buFontTx/>
              <a:buChar char="•"/>
            </a:pPr>
            <a:r>
              <a:rPr lang="en-GB" sz="2800" dirty="0">
                <a:solidFill>
                  <a:schemeClr val="accent1">
                    <a:lumMod val="50000"/>
                  </a:schemeClr>
                </a:solidFill>
                <a:latin typeface="Open Sans"/>
              </a:rPr>
              <a:t>Direct</a:t>
            </a:r>
          </a:p>
          <a:p>
            <a:pPr marL="342900" indent="-342900">
              <a:lnSpc>
                <a:spcPct val="150000"/>
              </a:lnSpc>
              <a:spcBef>
                <a:spcPct val="20000"/>
              </a:spcBef>
              <a:buFontTx/>
              <a:buChar char="•"/>
            </a:pPr>
            <a:r>
              <a:rPr lang="en-GB" dirty="0" smtClean="0">
                <a:solidFill>
                  <a:schemeClr val="accent1">
                    <a:lumMod val="50000"/>
                  </a:schemeClr>
                </a:solidFill>
                <a:latin typeface="Open Sans"/>
              </a:rPr>
              <a:t>Field </a:t>
            </a:r>
            <a:r>
              <a:rPr lang="en-GB" dirty="0">
                <a:solidFill>
                  <a:schemeClr val="accent1">
                    <a:lumMod val="50000"/>
                  </a:schemeClr>
                </a:solidFill>
                <a:latin typeface="Open Sans"/>
              </a:rPr>
              <a:t>of </a:t>
            </a:r>
            <a:r>
              <a:rPr lang="en-GB" dirty="0" smtClean="0">
                <a:solidFill>
                  <a:schemeClr val="accent1">
                    <a:lumMod val="50000"/>
                  </a:schemeClr>
                </a:solidFill>
                <a:latin typeface="Open Sans"/>
              </a:rPr>
              <a:t>work (Industry)</a:t>
            </a:r>
            <a:endParaRPr lang="en-GB" dirty="0">
              <a:solidFill>
                <a:schemeClr val="accent1">
                  <a:lumMod val="50000"/>
                </a:schemeClr>
              </a:solidFill>
              <a:latin typeface="Open Sans"/>
            </a:endParaRPr>
          </a:p>
          <a:p>
            <a:pPr marL="914400" lvl="2" indent="0">
              <a:lnSpc>
                <a:spcPct val="150000"/>
              </a:lnSpc>
              <a:buNone/>
            </a:pPr>
            <a:endParaRPr lang="en-US" sz="2800" dirty="0">
              <a:solidFill>
                <a:schemeClr val="accent1">
                  <a:lumMod val="50000"/>
                </a:schemeClr>
              </a:solidFill>
              <a:latin typeface="Open Sans"/>
            </a:endParaRPr>
          </a:p>
        </p:txBody>
      </p:sp>
    </p:spTree>
    <p:extLst>
      <p:ext uri="{BB962C8B-B14F-4D97-AF65-F5344CB8AC3E}">
        <p14:creationId xmlns:p14="http://schemas.microsoft.com/office/powerpoint/2010/main" val="130413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8229600" cy="1143000"/>
          </a:xfrm>
        </p:spPr>
        <p:txBody>
          <a:bodyPr/>
          <a:lstStyle/>
          <a:p>
            <a:r>
              <a:rPr lang="en-ZA" sz="3600" dirty="0" smtClean="0">
                <a:latin typeface="Verdana" panose="020B0604030504040204" pitchFamily="34" charset="0"/>
                <a:ea typeface="Verdana" panose="020B0604030504040204" pitchFamily="34" charset="0"/>
                <a:cs typeface="Verdana" panose="020B0604030504040204" pitchFamily="34" charset="0"/>
              </a:rPr>
              <a:t>Key indicators</a:t>
            </a:r>
            <a:endParaRPr lang="en-ZA" sz="3600" dirty="0">
              <a:latin typeface="Verdana" panose="020B0604030504040204" pitchFamily="34" charset="0"/>
              <a:ea typeface="Verdana" panose="020B0604030504040204" pitchFamily="34" charset="0"/>
              <a:cs typeface="Verdana" panose="020B0604030504040204" pitchFamily="34" charset="0"/>
            </a:endParaRPr>
          </a:p>
        </p:txBody>
      </p:sp>
      <p:sp>
        <p:nvSpPr>
          <p:cNvPr id="4" name="Content Placeholder 2"/>
          <p:cNvSpPr>
            <a:spLocks noGrp="1"/>
          </p:cNvSpPr>
          <p:nvPr>
            <p:ph idx="1"/>
          </p:nvPr>
        </p:nvSpPr>
        <p:spPr>
          <a:xfrm>
            <a:off x="395536" y="1249325"/>
            <a:ext cx="8568952" cy="5059995"/>
          </a:xfrm>
        </p:spPr>
        <p:txBody>
          <a:bodyPr>
            <a:normAutofit/>
          </a:bodyPr>
          <a:lstStyle/>
          <a:p>
            <a:pPr marL="342900" lvl="0" indent="-342900">
              <a:lnSpc>
                <a:spcPct val="150000"/>
              </a:lnSpc>
              <a:spcBef>
                <a:spcPct val="20000"/>
              </a:spcBef>
              <a:buFontTx/>
              <a:buChar char="•"/>
            </a:pPr>
            <a:r>
              <a:rPr lang="en-GB" dirty="0" smtClean="0">
                <a:solidFill>
                  <a:schemeClr val="accent1">
                    <a:lumMod val="50000"/>
                  </a:schemeClr>
                </a:solidFill>
                <a:latin typeface="Open Sans"/>
              </a:rPr>
              <a:t>Number </a:t>
            </a:r>
            <a:r>
              <a:rPr lang="en-GB" dirty="0">
                <a:solidFill>
                  <a:schemeClr val="accent1">
                    <a:lumMod val="50000"/>
                  </a:schemeClr>
                </a:solidFill>
                <a:latin typeface="Open Sans"/>
              </a:rPr>
              <a:t>of volunteers</a:t>
            </a:r>
          </a:p>
          <a:p>
            <a:pPr marL="342900" lvl="0" indent="-342900">
              <a:lnSpc>
                <a:spcPct val="150000"/>
              </a:lnSpc>
              <a:spcBef>
                <a:spcPct val="20000"/>
              </a:spcBef>
              <a:buFontTx/>
              <a:buChar char="•"/>
            </a:pPr>
            <a:r>
              <a:rPr lang="en-GB" dirty="0">
                <a:solidFill>
                  <a:schemeClr val="accent1">
                    <a:lumMod val="50000"/>
                  </a:schemeClr>
                </a:solidFill>
                <a:latin typeface="Open Sans"/>
              </a:rPr>
              <a:t>Volunteer rate</a:t>
            </a:r>
          </a:p>
          <a:p>
            <a:pPr marL="342900" lvl="0" indent="-342900">
              <a:lnSpc>
                <a:spcPct val="150000"/>
              </a:lnSpc>
              <a:spcBef>
                <a:spcPct val="20000"/>
              </a:spcBef>
              <a:buFontTx/>
              <a:buChar char="•"/>
            </a:pPr>
            <a:r>
              <a:rPr lang="en-US" dirty="0">
                <a:solidFill>
                  <a:schemeClr val="accent1">
                    <a:lumMod val="50000"/>
                  </a:schemeClr>
                </a:solidFill>
                <a:latin typeface="Open Sans"/>
              </a:rPr>
              <a:t>Hours volunteered</a:t>
            </a:r>
          </a:p>
          <a:p>
            <a:pPr marL="342900" lvl="0" indent="-342900">
              <a:lnSpc>
                <a:spcPct val="150000"/>
              </a:lnSpc>
              <a:spcBef>
                <a:spcPct val="20000"/>
              </a:spcBef>
              <a:buFontTx/>
              <a:buChar char="•"/>
            </a:pPr>
            <a:r>
              <a:rPr lang="en-US" b="1" dirty="0">
                <a:solidFill>
                  <a:srgbClr val="7A2540"/>
                </a:solidFill>
                <a:latin typeface="Open Sans"/>
              </a:rPr>
              <a:t>Value of volunteering</a:t>
            </a:r>
          </a:p>
          <a:p>
            <a:pPr marL="914400" lvl="2" indent="0">
              <a:lnSpc>
                <a:spcPct val="150000"/>
              </a:lnSpc>
              <a:buNone/>
            </a:pPr>
            <a:endParaRPr lang="en-US" sz="2800" dirty="0">
              <a:solidFill>
                <a:schemeClr val="accent1">
                  <a:lumMod val="50000"/>
                </a:schemeClr>
              </a:solidFill>
              <a:latin typeface="Open Sans"/>
            </a:endParaRPr>
          </a:p>
        </p:txBody>
      </p:sp>
    </p:spTree>
    <p:extLst>
      <p:ext uri="{BB962C8B-B14F-4D97-AF65-F5344CB8AC3E}">
        <p14:creationId xmlns:p14="http://schemas.microsoft.com/office/powerpoint/2010/main" val="201868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9493cf45-c8ea-47a2-a491-2ab36a3486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E06304B1385746933ED06FDC28D853" ma:contentTypeVersion="3" ma:contentTypeDescription="Create a new document." ma:contentTypeScope="" ma:versionID="0e12a24fb81a1ab65345488b42517c68">
  <xsd:schema xmlns:xsd="http://www.w3.org/2001/XMLSchema" xmlns:xs="http://www.w3.org/2001/XMLSchema" xmlns:p="http://schemas.microsoft.com/office/2006/metadata/properties" xmlns:ns2="7822a446-cc90-4612-8ab5-747f263f1852" targetNamespace="http://schemas.microsoft.com/office/2006/metadata/properties" ma:root="true" ma:fieldsID="9110703894df1445c45a21c97a01dfb6" ns2:_="">
    <xsd:import namespace="7822a446-cc90-4612-8ab5-747f263f1852"/>
    <xsd:element name="properties">
      <xsd:complexType>
        <xsd:sequence>
          <xsd:element name="documentManagement">
            <xsd:complexType>
              <xsd:all>
                <xsd:element ref="ns2:Declared" minOccurs="0"/>
                <xsd:element ref="ns2:DocId" minOccurs="0"/>
                <xsd:element ref="ns2:Meridio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22a446-cc90-4612-8ab5-747f263f1852" elementFormDefault="qualified">
    <xsd:import namespace="http://schemas.microsoft.com/office/2006/documentManagement/types"/>
    <xsd:import namespace="http://schemas.microsoft.com/office/infopath/2007/PartnerControls"/>
    <xsd:element name="Declared" ma:index="8" nillable="true" ma:displayName="Declared" ma:default="FALSE" ma:hidden="true" ma:internalName="Declared">
      <xsd:simpleType>
        <xsd:restriction base="dms:Boolean"/>
      </xsd:simpleType>
    </xsd:element>
    <xsd:element name="DocId" ma:index="9" nillable="true" ma:displayName="DocId" ma:hidden="true" ma:internalName="DocId">
      <xsd:simpleType>
        <xsd:restriction base="dms:Text"/>
      </xsd:simpleType>
    </xsd:element>
    <xsd:element name="MeridioUrl" ma:index="10" nillable="true" ma:displayName="MeridioUrl" ma:hidden="true" ma:internalName="MeridioUrl">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clared xmlns="7822a446-cc90-4612-8ab5-747f263f1852">false</Declared>
    <MeridioUrl xmlns="7822a446-cc90-4612-8ab5-747f263f1852" xsi:nil="true"/>
    <DocId xmlns="7822a446-cc90-4612-8ab5-747f263f1852" xsi:nil="true"/>
  </documentManagement>
</p:properties>
</file>

<file path=customXml/itemProps1.xml><?xml version="1.0" encoding="utf-8"?>
<ds:datastoreItem xmlns:ds="http://schemas.openxmlformats.org/officeDocument/2006/customXml" ds:itemID="{1BAADC09-99C7-4A19-A0CB-0AF9FE2C68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22a446-cc90-4612-8ab5-747f263f18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A18A56-3878-4B8F-98FC-898B9A987158}">
  <ds:schemaRefs>
    <ds:schemaRef ds:uri="http://schemas.microsoft.com/sharepoint/v3/contenttype/forms"/>
  </ds:schemaRefs>
</ds:datastoreItem>
</file>

<file path=customXml/itemProps3.xml><?xml version="1.0" encoding="utf-8"?>
<ds:datastoreItem xmlns:ds="http://schemas.openxmlformats.org/officeDocument/2006/customXml" ds:itemID="{125CAA30-9F17-46DA-BBD4-36F3895226A1}">
  <ds:schemaRefs>
    <ds:schemaRef ds:uri="http://schemas.microsoft.com/office/2006/documentManagement/types"/>
    <ds:schemaRef ds:uri="http://purl.org/dc/dcmitype/"/>
    <ds:schemaRef ds:uri="http://www.w3.org/XML/1998/namespace"/>
    <ds:schemaRef ds:uri="http://schemas.openxmlformats.org/package/2006/metadata/core-properties"/>
    <ds:schemaRef ds:uri="http://schemas.microsoft.com/office/infopath/2007/PartnerControls"/>
    <ds:schemaRef ds:uri="http://purl.org/dc/elements/1.1/"/>
    <ds:schemaRef ds:uri="7822a446-cc90-4612-8ab5-747f263f1852"/>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1687</TotalTime>
  <Words>876</Words>
  <Application>Microsoft Office PowerPoint</Application>
  <PresentationFormat>On-screen Show (4:3)</PresentationFormat>
  <Paragraphs>124</Paragraphs>
  <Slides>17</Slides>
  <Notes>8</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6" baseType="lpstr">
      <vt:lpstr>Arial</vt:lpstr>
      <vt:lpstr>Calibri</vt:lpstr>
      <vt:lpstr>Calibri Light</vt:lpstr>
      <vt:lpstr>Open sans</vt:lpstr>
      <vt:lpstr>Verdana</vt:lpstr>
      <vt:lpstr>Wingdings</vt:lpstr>
      <vt:lpstr>Office Theme</vt:lpstr>
      <vt:lpstr>2_Office Theme</vt:lpstr>
      <vt:lpstr>Document</vt:lpstr>
      <vt:lpstr>PowerPoint Presentation</vt:lpstr>
      <vt:lpstr>Background</vt:lpstr>
      <vt:lpstr>Background…</vt:lpstr>
      <vt:lpstr>Background…</vt:lpstr>
      <vt:lpstr>Challenges with data collection</vt:lpstr>
      <vt:lpstr>Why measure volunteer work regularly?</vt:lpstr>
      <vt:lpstr>Definition</vt:lpstr>
      <vt:lpstr>Data items collected</vt:lpstr>
      <vt:lpstr>Key indicators</vt:lpstr>
      <vt:lpstr>Valuing volunteer work</vt:lpstr>
      <vt:lpstr>Opportunity cost method</vt:lpstr>
      <vt:lpstr>Replacement cost method</vt:lpstr>
      <vt:lpstr>Computing value of volunteer work</vt:lpstr>
      <vt:lpstr>Some indicators, 2018</vt:lpstr>
      <vt:lpstr>Dissemination</vt:lpstr>
      <vt:lpstr>Future innovations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Malerato Mosiane</dc:creator>
  <cp:lastModifiedBy>Malerato Mosiane</cp:lastModifiedBy>
  <cp:revision>38</cp:revision>
  <cp:lastPrinted>2021-02-23T08:15:55Z</cp:lastPrinted>
  <dcterms:created xsi:type="dcterms:W3CDTF">2021-02-19T10:47:37Z</dcterms:created>
  <dcterms:modified xsi:type="dcterms:W3CDTF">2021-03-03T14:40:18Z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4616250-01d4-40ab-a2e8-d4b03b0a4768_Enabled">
    <vt:lpwstr>True</vt:lpwstr>
  </property>
  <property fmtid="{D5CDD505-2E9C-101B-9397-08002B2CF9AE}" pid="3" name="MSIP_Label_a4616250-01d4-40ab-a2e8-d4b03b0a4768_SiteId">
    <vt:lpwstr>ca38a9e5-8ce2-41e8-a41e-647c7b50db4a</vt:lpwstr>
  </property>
  <property fmtid="{D5CDD505-2E9C-101B-9397-08002B2CF9AE}" pid="4" name="MSIP_Label_a4616250-01d4-40ab-a2e8-d4b03b0a4768_Owner">
    <vt:lpwstr>DeborahP@statssa.gov.za</vt:lpwstr>
  </property>
  <property fmtid="{D5CDD505-2E9C-101B-9397-08002B2CF9AE}" pid="5" name="MSIP_Label_a4616250-01d4-40ab-a2e8-d4b03b0a4768_SetDate">
    <vt:lpwstr>2021-02-19T10:49:45.4160994Z</vt:lpwstr>
  </property>
  <property fmtid="{D5CDD505-2E9C-101B-9397-08002B2CF9AE}" pid="6" name="MSIP_Label_a4616250-01d4-40ab-a2e8-d4b03b0a4768_Name">
    <vt:lpwstr>Personal</vt:lpwstr>
  </property>
  <property fmtid="{D5CDD505-2E9C-101B-9397-08002B2CF9AE}" pid="7" name="MSIP_Label_a4616250-01d4-40ab-a2e8-d4b03b0a4768_Application">
    <vt:lpwstr>Microsoft Azure Information Protection</vt:lpwstr>
  </property>
  <property fmtid="{D5CDD505-2E9C-101B-9397-08002B2CF9AE}" pid="8" name="MSIP_Label_a4616250-01d4-40ab-a2e8-d4b03b0a4768_ActionId">
    <vt:lpwstr>1de8984e-94f7-49fe-958e-78d0ebc6944a</vt:lpwstr>
  </property>
  <property fmtid="{D5CDD505-2E9C-101B-9397-08002B2CF9AE}" pid="9" name="MSIP_Label_a4616250-01d4-40ab-a2e8-d4b03b0a4768_Extended_MSFT_Method">
    <vt:lpwstr>Automatic</vt:lpwstr>
  </property>
  <property fmtid="{D5CDD505-2E9C-101B-9397-08002B2CF9AE}" pid="10" name="Sensitivity">
    <vt:lpwstr>Personal</vt:lpwstr>
  </property>
</Properties>
</file>